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317" r:id="rId3"/>
    <p:sldId id="273" r:id="rId4"/>
    <p:sldId id="274" r:id="rId5"/>
    <p:sldId id="369" r:id="rId6"/>
    <p:sldId id="343" r:id="rId7"/>
    <p:sldId id="346" r:id="rId8"/>
    <p:sldId id="347" r:id="rId9"/>
    <p:sldId id="348" r:id="rId10"/>
    <p:sldId id="349" r:id="rId11"/>
    <p:sldId id="368" r:id="rId12"/>
    <p:sldId id="414" r:id="rId13"/>
    <p:sldId id="278" r:id="rId14"/>
    <p:sldId id="285" r:id="rId15"/>
    <p:sldId id="286" r:id="rId16"/>
    <p:sldId id="287" r:id="rId17"/>
    <p:sldId id="413" r:id="rId18"/>
    <p:sldId id="298" r:id="rId19"/>
    <p:sldId id="301" r:id="rId20"/>
    <p:sldId id="302" r:id="rId21"/>
    <p:sldId id="299" r:id="rId22"/>
    <p:sldId id="284" r:id="rId23"/>
    <p:sldId id="327" r:id="rId24"/>
    <p:sldId id="304" r:id="rId25"/>
    <p:sldId id="459" r:id="rId26"/>
    <p:sldId id="1467" r:id="rId27"/>
    <p:sldId id="271" r:id="rId28"/>
    <p:sldId id="462" r:id="rId29"/>
    <p:sldId id="460" r:id="rId30"/>
    <p:sldId id="303" r:id="rId31"/>
    <p:sldId id="461" r:id="rId32"/>
    <p:sldId id="308" r:id="rId33"/>
    <p:sldId id="270" r:id="rId34"/>
    <p:sldId id="1461" r:id="rId35"/>
    <p:sldId id="305" r:id="rId36"/>
    <p:sldId id="306" r:id="rId37"/>
    <p:sldId id="307" r:id="rId38"/>
    <p:sldId id="517" r:id="rId39"/>
    <p:sldId id="281" r:id="rId40"/>
    <p:sldId id="415" r:id="rId41"/>
    <p:sldId id="450" r:id="rId42"/>
    <p:sldId id="477" r:id="rId43"/>
    <p:sldId id="300" r:id="rId44"/>
    <p:sldId id="1465" r:id="rId45"/>
    <p:sldId id="364" r:id="rId46"/>
    <p:sldId id="366" r:id="rId47"/>
    <p:sldId id="365" r:id="rId48"/>
    <p:sldId id="1466" r:id="rId49"/>
    <p:sldId id="313" r:id="rId50"/>
    <p:sldId id="314" r:id="rId51"/>
    <p:sldId id="315" r:id="rId52"/>
    <p:sldId id="316" r:id="rId53"/>
    <p:sldId id="1464" r:id="rId54"/>
    <p:sldId id="318" r:id="rId55"/>
    <p:sldId id="319" r:id="rId56"/>
    <p:sldId id="320" r:id="rId57"/>
    <p:sldId id="309" r:id="rId58"/>
    <p:sldId id="1468" r:id="rId59"/>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FF2600"/>
    <a:srgbClr val="1F3551"/>
    <a:srgbClr val="403152"/>
    <a:srgbClr val="604A7B"/>
    <a:srgbClr val="2C4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83156" autoAdjust="0"/>
  </p:normalViewPr>
  <p:slideViewPr>
    <p:cSldViewPr>
      <p:cViewPr varScale="1">
        <p:scale>
          <a:sx n="129" d="100"/>
          <a:sy n="129" d="100"/>
        </p:scale>
        <p:origin x="224" y="200"/>
      </p:cViewPr>
      <p:guideLst>
        <p:guide orient="horz" pos="180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b="1"/>
            </a:pPr>
            <a:r>
              <a:rPr lang="en-US" altLang="zh-CN" sz="2000" b="1" baseline="0" dirty="0"/>
              <a:t>TCB Size of Xen System</a:t>
            </a:r>
            <a:endParaRPr lang="zh-CN" altLang="en-US" sz="2000" b="1" dirty="0"/>
          </a:p>
        </c:rich>
      </c:tx>
      <c:layout>
        <c:manualLayout>
          <c:xMode val="edge"/>
          <c:yMode val="edge"/>
          <c:x val="0.31397689443236498"/>
          <c:y val="2.5934618375736201E-4"/>
        </c:manualLayout>
      </c:layout>
      <c:overlay val="0"/>
    </c:title>
    <c:autoTitleDeleted val="0"/>
    <c:plotArea>
      <c:layout>
        <c:manualLayout>
          <c:layoutTarget val="inner"/>
          <c:xMode val="edge"/>
          <c:yMode val="edge"/>
          <c:x val="0.12842584259241299"/>
          <c:y val="1.7118196017435999E-2"/>
          <c:w val="0.75544185566682998"/>
          <c:h val="0.86442111007273703"/>
        </c:manualLayout>
      </c:layout>
      <c:barChart>
        <c:barDir val="col"/>
        <c:grouping val="clustered"/>
        <c:varyColors val="0"/>
        <c:ser>
          <c:idx val="0"/>
          <c:order val="0"/>
          <c:tx>
            <c:strRef>
              <c:f>Sheet1!$A$3</c:f>
              <c:strCache>
                <c:ptCount val="1"/>
                <c:pt idx="0">
                  <c:v>Xen 2.0</c:v>
                </c:pt>
              </c:strCache>
            </c:strRef>
          </c:tx>
          <c:invertIfNegative val="0"/>
          <c:cat>
            <c:strRef>
              <c:f>Sheet1!$B$2:$E$2</c:f>
              <c:strCache>
                <c:ptCount val="4"/>
                <c:pt idx="0">
                  <c:v>VMM</c:v>
                </c:pt>
                <c:pt idx="1">
                  <c:v>Dom0 Kernel</c:v>
                </c:pt>
                <c:pt idx="2">
                  <c:v>Tools</c:v>
                </c:pt>
                <c:pt idx="3">
                  <c:v>TCB</c:v>
                </c:pt>
              </c:strCache>
            </c:strRef>
          </c:cat>
          <c:val>
            <c:numRef>
              <c:f>Sheet1!$B$3:$E$3</c:f>
              <c:numCache>
                <c:formatCode>General</c:formatCode>
                <c:ptCount val="4"/>
                <c:pt idx="0">
                  <c:v>45</c:v>
                </c:pt>
                <c:pt idx="1">
                  <c:v>4136</c:v>
                </c:pt>
                <c:pt idx="2">
                  <c:v>26</c:v>
                </c:pt>
                <c:pt idx="3">
                  <c:v>4207</c:v>
                </c:pt>
              </c:numCache>
            </c:numRef>
          </c:val>
          <c:extLst>
            <c:ext xmlns:c16="http://schemas.microsoft.com/office/drawing/2014/chart" uri="{C3380CC4-5D6E-409C-BE32-E72D297353CC}">
              <c16:uniqueId val="{00000000-1D4F-47F4-82B3-88EE0FA7F53F}"/>
            </c:ext>
          </c:extLst>
        </c:ser>
        <c:ser>
          <c:idx val="1"/>
          <c:order val="1"/>
          <c:tx>
            <c:strRef>
              <c:f>Sheet1!$A$4</c:f>
              <c:strCache>
                <c:ptCount val="1"/>
                <c:pt idx="0">
                  <c:v>Xen 3.0</c:v>
                </c:pt>
              </c:strCache>
            </c:strRef>
          </c:tx>
          <c:invertIfNegative val="0"/>
          <c:cat>
            <c:strRef>
              <c:f>Sheet1!$B$2:$E$2</c:f>
              <c:strCache>
                <c:ptCount val="4"/>
                <c:pt idx="0">
                  <c:v>VMM</c:v>
                </c:pt>
                <c:pt idx="1">
                  <c:v>Dom0 Kernel</c:v>
                </c:pt>
                <c:pt idx="2">
                  <c:v>Tools</c:v>
                </c:pt>
                <c:pt idx="3">
                  <c:v>TCB</c:v>
                </c:pt>
              </c:strCache>
            </c:strRef>
          </c:cat>
          <c:val>
            <c:numRef>
              <c:f>Sheet1!$B$4:$E$4</c:f>
              <c:numCache>
                <c:formatCode>General</c:formatCode>
                <c:ptCount val="4"/>
                <c:pt idx="0">
                  <c:v>121</c:v>
                </c:pt>
                <c:pt idx="1">
                  <c:v>4807</c:v>
                </c:pt>
                <c:pt idx="2">
                  <c:v>143</c:v>
                </c:pt>
                <c:pt idx="3">
                  <c:v>5071</c:v>
                </c:pt>
              </c:numCache>
            </c:numRef>
          </c:val>
          <c:extLst>
            <c:ext xmlns:c16="http://schemas.microsoft.com/office/drawing/2014/chart" uri="{C3380CC4-5D6E-409C-BE32-E72D297353CC}">
              <c16:uniqueId val="{00000001-1D4F-47F4-82B3-88EE0FA7F53F}"/>
            </c:ext>
          </c:extLst>
        </c:ser>
        <c:ser>
          <c:idx val="2"/>
          <c:order val="2"/>
          <c:tx>
            <c:strRef>
              <c:f>Sheet1!$A$5</c:f>
              <c:strCache>
                <c:ptCount val="1"/>
                <c:pt idx="0">
                  <c:v>Xen 4.0</c:v>
                </c:pt>
              </c:strCache>
            </c:strRef>
          </c:tx>
          <c:invertIfNegative val="0"/>
          <c:cat>
            <c:strRef>
              <c:f>Sheet1!$B$2:$E$2</c:f>
              <c:strCache>
                <c:ptCount val="4"/>
                <c:pt idx="0">
                  <c:v>VMM</c:v>
                </c:pt>
                <c:pt idx="1">
                  <c:v>Dom0 Kernel</c:v>
                </c:pt>
                <c:pt idx="2">
                  <c:v>Tools</c:v>
                </c:pt>
                <c:pt idx="3">
                  <c:v>TCB</c:v>
                </c:pt>
              </c:strCache>
            </c:strRef>
          </c:cat>
          <c:val>
            <c:numRef>
              <c:f>Sheet1!$B$5:$E$5</c:f>
              <c:numCache>
                <c:formatCode>General</c:formatCode>
                <c:ptCount val="4"/>
                <c:pt idx="0">
                  <c:v>270</c:v>
                </c:pt>
                <c:pt idx="1">
                  <c:v>7560</c:v>
                </c:pt>
                <c:pt idx="2">
                  <c:v>647</c:v>
                </c:pt>
                <c:pt idx="3">
                  <c:v>8477</c:v>
                </c:pt>
              </c:numCache>
            </c:numRef>
          </c:val>
          <c:extLst>
            <c:ext xmlns:c16="http://schemas.microsoft.com/office/drawing/2014/chart" uri="{C3380CC4-5D6E-409C-BE32-E72D297353CC}">
              <c16:uniqueId val="{00000002-1D4F-47F4-82B3-88EE0FA7F53F}"/>
            </c:ext>
          </c:extLst>
        </c:ser>
        <c:dLbls>
          <c:showLegendKey val="0"/>
          <c:showVal val="0"/>
          <c:showCatName val="0"/>
          <c:showSerName val="0"/>
          <c:showPercent val="0"/>
          <c:showBubbleSize val="0"/>
        </c:dLbls>
        <c:gapWidth val="150"/>
        <c:axId val="-526880672"/>
        <c:axId val="-526878352"/>
      </c:barChart>
      <c:catAx>
        <c:axId val="-526880672"/>
        <c:scaling>
          <c:orientation val="minMax"/>
        </c:scaling>
        <c:delete val="0"/>
        <c:axPos val="b"/>
        <c:numFmt formatCode="General" sourceLinked="0"/>
        <c:majorTickMark val="none"/>
        <c:minorTickMark val="none"/>
        <c:tickLblPos val="nextTo"/>
        <c:txPr>
          <a:bodyPr/>
          <a:lstStyle/>
          <a:p>
            <a:pPr>
              <a:defRPr sz="1800"/>
            </a:pPr>
            <a:endParaRPr lang="zh-CN"/>
          </a:p>
        </c:txPr>
        <c:crossAx val="-526878352"/>
        <c:crosses val="autoZero"/>
        <c:auto val="1"/>
        <c:lblAlgn val="ctr"/>
        <c:lblOffset val="100"/>
        <c:noMultiLvlLbl val="0"/>
      </c:catAx>
      <c:valAx>
        <c:axId val="-526878352"/>
        <c:scaling>
          <c:orientation val="minMax"/>
        </c:scaling>
        <c:delete val="0"/>
        <c:axPos val="l"/>
        <c:title>
          <c:tx>
            <c:rich>
              <a:bodyPr/>
              <a:lstStyle/>
              <a:p>
                <a:pPr>
                  <a:defRPr sz="1800"/>
                </a:pPr>
                <a:r>
                  <a:rPr lang="en-US" altLang="zh-CN" sz="1800"/>
                  <a:t>KLOCs</a:t>
                </a:r>
                <a:endParaRPr lang="zh-CN" altLang="en-US" sz="1800"/>
              </a:p>
            </c:rich>
          </c:tx>
          <c:layout>
            <c:manualLayout>
              <c:xMode val="edge"/>
              <c:yMode val="edge"/>
              <c:x val="1.8055258602140901E-2"/>
              <c:y val="0.64200128557144398"/>
            </c:manualLayout>
          </c:layout>
          <c:overlay val="0"/>
        </c:title>
        <c:numFmt formatCode="General" sourceLinked="1"/>
        <c:majorTickMark val="none"/>
        <c:minorTickMark val="none"/>
        <c:tickLblPos val="nextTo"/>
        <c:txPr>
          <a:bodyPr/>
          <a:lstStyle/>
          <a:p>
            <a:pPr>
              <a:defRPr sz="1600"/>
            </a:pPr>
            <a:endParaRPr lang="zh-CN"/>
          </a:p>
        </c:txPr>
        <c:crossAx val="-526880672"/>
        <c:crosses val="autoZero"/>
        <c:crossBetween val="between"/>
      </c:valAx>
    </c:plotArea>
    <c:legend>
      <c:legendPos val="r"/>
      <c:layout>
        <c:manualLayout>
          <c:xMode val="edge"/>
          <c:yMode val="edge"/>
          <c:x val="0.13122889765944801"/>
          <c:y val="3.2261891535861099E-2"/>
          <c:w val="0.16979275049942"/>
          <c:h val="0.36150983224086197"/>
        </c:manualLayout>
      </c:layout>
      <c:overlay val="0"/>
      <c:txPr>
        <a:bodyPr/>
        <a:lstStyle/>
        <a:p>
          <a:pPr>
            <a:defRPr sz="1600"/>
          </a:pPr>
          <a:endParaRPr lang="zh-CN"/>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ltLang="zh-CN" dirty="0"/>
              <a:t>The Number of Security Issues </a:t>
            </a:r>
            <a:r>
              <a:rPr lang="en-US" altLang="zh-CN" baseline="30000" dirty="0"/>
              <a:t>[CVE]</a:t>
            </a:r>
            <a:endParaRPr lang="zh-CN" altLang="en-US" baseline="30000" dirty="0"/>
          </a:p>
        </c:rich>
      </c:tx>
      <c:overlay val="0"/>
    </c:title>
    <c:autoTitleDeleted val="0"/>
    <c:plotArea>
      <c:layout/>
      <c:barChart>
        <c:barDir val="col"/>
        <c:grouping val="clustered"/>
        <c:varyColors val="0"/>
        <c:ser>
          <c:idx val="0"/>
          <c:order val="0"/>
          <c:tx>
            <c:strRef>
              <c:f>工作表1!$B$1</c:f>
              <c:strCache>
                <c:ptCount val="1"/>
                <c:pt idx="0">
                  <c:v>Xen</c:v>
                </c:pt>
              </c:strCache>
            </c:strRef>
          </c:tx>
          <c:invertIfNegative val="0"/>
          <c:cat>
            <c:numRef>
              <c:f>工作表1!$A$2:$A$10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工作表1!$B$2:$B$10</c:f>
              <c:numCache>
                <c:formatCode>General</c:formatCode>
                <c:ptCount val="9"/>
                <c:pt idx="0">
                  <c:v>1</c:v>
                </c:pt>
                <c:pt idx="1">
                  <c:v>17</c:v>
                </c:pt>
                <c:pt idx="2">
                  <c:v>36</c:v>
                </c:pt>
                <c:pt idx="3">
                  <c:v>48</c:v>
                </c:pt>
                <c:pt idx="4">
                  <c:v>56</c:v>
                </c:pt>
                <c:pt idx="5">
                  <c:v>65</c:v>
                </c:pt>
                <c:pt idx="6">
                  <c:v>69</c:v>
                </c:pt>
                <c:pt idx="7">
                  <c:v>108</c:v>
                </c:pt>
                <c:pt idx="8">
                  <c:v>113</c:v>
                </c:pt>
              </c:numCache>
            </c:numRef>
          </c:val>
          <c:extLst>
            <c:ext xmlns:c16="http://schemas.microsoft.com/office/drawing/2014/chart" uri="{C3380CC4-5D6E-409C-BE32-E72D297353CC}">
              <c16:uniqueId val="{00000000-41CD-49C2-AB5D-F12374D244B7}"/>
            </c:ext>
          </c:extLst>
        </c:ser>
        <c:ser>
          <c:idx val="1"/>
          <c:order val="1"/>
          <c:tx>
            <c:strRef>
              <c:f>工作表1!$C$1</c:f>
              <c:strCache>
                <c:ptCount val="1"/>
                <c:pt idx="0">
                  <c:v>VMware ESX</c:v>
                </c:pt>
              </c:strCache>
            </c:strRef>
          </c:tx>
          <c:invertIfNegative val="0"/>
          <c:cat>
            <c:numRef>
              <c:f>工作表1!$A$2:$A$10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工作表1!$C$2:$C$10</c:f>
              <c:numCache>
                <c:formatCode>General</c:formatCode>
                <c:ptCount val="9"/>
                <c:pt idx="0">
                  <c:v>6</c:v>
                </c:pt>
                <c:pt idx="1">
                  <c:v>8</c:v>
                </c:pt>
                <c:pt idx="2">
                  <c:v>12</c:v>
                </c:pt>
                <c:pt idx="3">
                  <c:v>22</c:v>
                </c:pt>
                <c:pt idx="4">
                  <c:v>29</c:v>
                </c:pt>
                <c:pt idx="5">
                  <c:v>36</c:v>
                </c:pt>
                <c:pt idx="6">
                  <c:v>43</c:v>
                </c:pt>
                <c:pt idx="7">
                  <c:v>56</c:v>
                </c:pt>
                <c:pt idx="8">
                  <c:v>58</c:v>
                </c:pt>
              </c:numCache>
            </c:numRef>
          </c:val>
          <c:extLst>
            <c:ext xmlns:c16="http://schemas.microsoft.com/office/drawing/2014/chart" uri="{C3380CC4-5D6E-409C-BE32-E72D297353CC}">
              <c16:uniqueId val="{00000001-41CD-49C2-AB5D-F12374D244B7}"/>
            </c:ext>
          </c:extLst>
        </c:ser>
        <c:dLbls>
          <c:showLegendKey val="0"/>
          <c:showVal val="0"/>
          <c:showCatName val="0"/>
          <c:showSerName val="0"/>
          <c:showPercent val="0"/>
          <c:showBubbleSize val="0"/>
        </c:dLbls>
        <c:gapWidth val="150"/>
        <c:axId val="-588984672"/>
        <c:axId val="-588755568"/>
      </c:barChart>
      <c:catAx>
        <c:axId val="-588984672"/>
        <c:scaling>
          <c:orientation val="minMax"/>
        </c:scaling>
        <c:delete val="0"/>
        <c:axPos val="b"/>
        <c:numFmt formatCode="General" sourceLinked="1"/>
        <c:majorTickMark val="out"/>
        <c:minorTickMark val="none"/>
        <c:tickLblPos val="nextTo"/>
        <c:crossAx val="-588755568"/>
        <c:crosses val="autoZero"/>
        <c:auto val="1"/>
        <c:lblAlgn val="ctr"/>
        <c:lblOffset val="100"/>
        <c:noMultiLvlLbl val="0"/>
      </c:catAx>
      <c:valAx>
        <c:axId val="-588755568"/>
        <c:scaling>
          <c:orientation val="minMax"/>
        </c:scaling>
        <c:delete val="0"/>
        <c:axPos val="l"/>
        <c:majorGridlines/>
        <c:numFmt formatCode="General" sourceLinked="1"/>
        <c:majorTickMark val="out"/>
        <c:minorTickMark val="none"/>
        <c:tickLblPos val="nextTo"/>
        <c:crossAx val="-588984672"/>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工作表1!$B$1</c:f>
              <c:strCache>
                <c:ptCount val="1"/>
                <c:pt idx="0">
                  <c:v>系列 1</c:v>
                </c:pt>
              </c:strCache>
            </c:strRef>
          </c:tx>
          <c:spPr>
            <a:ln w="28575" cap="rnd">
              <a:solidFill>
                <a:schemeClr val="accent1"/>
              </a:solidFill>
              <a:round/>
            </a:ln>
            <a:effectLst/>
          </c:spPr>
          <c:marker>
            <c:symbol val="none"/>
          </c:marker>
          <c:cat>
            <c:numRef>
              <c:f>工作表1!$A$2:$A$8</c:f>
              <c:numCache>
                <c:formatCode>General</c:formatCode>
                <c:ptCount val="7"/>
                <c:pt idx="0">
                  <c:v>2011</c:v>
                </c:pt>
                <c:pt idx="1">
                  <c:v>2012</c:v>
                </c:pt>
                <c:pt idx="2">
                  <c:v>2013</c:v>
                </c:pt>
                <c:pt idx="3">
                  <c:v>2014</c:v>
                </c:pt>
                <c:pt idx="4">
                  <c:v>2015</c:v>
                </c:pt>
                <c:pt idx="5">
                  <c:v>2016</c:v>
                </c:pt>
                <c:pt idx="6">
                  <c:v>2017</c:v>
                </c:pt>
              </c:numCache>
            </c:numRef>
          </c:cat>
          <c:val>
            <c:numRef>
              <c:f>工作表1!$B$2:$B$8</c:f>
              <c:numCache>
                <c:formatCode>General</c:formatCode>
                <c:ptCount val="7"/>
                <c:pt idx="0">
                  <c:v>5</c:v>
                </c:pt>
                <c:pt idx="1">
                  <c:v>33</c:v>
                </c:pt>
                <c:pt idx="2">
                  <c:v>83</c:v>
                </c:pt>
                <c:pt idx="3">
                  <c:v>115</c:v>
                </c:pt>
                <c:pt idx="4">
                  <c:v>166</c:v>
                </c:pt>
                <c:pt idx="5">
                  <c:v>204</c:v>
                </c:pt>
                <c:pt idx="6">
                  <c:v>209</c:v>
                </c:pt>
              </c:numCache>
            </c:numRef>
          </c:val>
          <c:smooth val="0"/>
          <c:extLst>
            <c:ext xmlns:c16="http://schemas.microsoft.com/office/drawing/2014/chart" uri="{C3380CC4-5D6E-409C-BE32-E72D297353CC}">
              <c16:uniqueId val="{00000000-9420-904E-9DC9-C8CFD7172AA5}"/>
            </c:ext>
          </c:extLst>
        </c:ser>
        <c:dLbls>
          <c:showLegendKey val="0"/>
          <c:showVal val="0"/>
          <c:showCatName val="0"/>
          <c:showSerName val="0"/>
          <c:showPercent val="0"/>
          <c:showBubbleSize val="0"/>
        </c:dLbls>
        <c:smooth val="0"/>
        <c:axId val="-2133133808"/>
        <c:axId val="-2134677056"/>
      </c:lineChart>
      <c:catAx>
        <c:axId val="-2133133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accent1"/>
                </a:solidFill>
                <a:latin typeface="DengXian" charset="0"/>
                <a:ea typeface="DengXian" charset="0"/>
                <a:cs typeface="DengXian" charset="0"/>
              </a:defRPr>
            </a:pPr>
            <a:endParaRPr lang="zh-CN"/>
          </a:p>
        </c:txPr>
        <c:crossAx val="-2134677056"/>
        <c:crosses val="autoZero"/>
        <c:auto val="1"/>
        <c:lblAlgn val="ctr"/>
        <c:lblOffset val="100"/>
        <c:noMultiLvlLbl val="0"/>
      </c:catAx>
      <c:valAx>
        <c:axId val="-213467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accent1"/>
                </a:solidFill>
                <a:latin typeface="DengXian" charset="0"/>
                <a:ea typeface="DengXian" charset="0"/>
                <a:cs typeface="DengXian" charset="0"/>
              </a:defRPr>
            </a:pPr>
            <a:endParaRPr lang="zh-CN"/>
          </a:p>
        </c:txPr>
        <c:crossAx val="-2133133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工作表1!$B$1</c:f>
              <c:strCache>
                <c:ptCount val="1"/>
                <c:pt idx="0">
                  <c:v>%</c:v>
                </c:pt>
              </c:strCache>
            </c:strRef>
          </c:tx>
          <c:spPr>
            <a:solidFill>
              <a:schemeClr val="accent1"/>
            </a:solidFill>
            <a:ln>
              <a:noFill/>
            </a:ln>
            <a:effectLst/>
          </c:spPr>
          <c:invertIfNegative val="0"/>
          <c:cat>
            <c:strRef>
              <c:f>工作表1!$A$2:$A$14</c:f>
              <c:strCache>
                <c:ptCount val="13"/>
                <c:pt idx="0">
                  <c:v>Others</c:v>
                </c:pt>
                <c:pt idx="1">
                  <c:v>Scheduler</c:v>
                </c:pt>
                <c:pt idx="2">
                  <c:v>XSM</c:v>
                </c:pt>
                <c:pt idx="3">
                  <c:v>Event channel</c:v>
                </c:pt>
                <c:pt idx="4">
                  <c:v>Domain building</c:v>
                </c:pt>
                <c:pt idx="5">
                  <c:v>Domain control</c:v>
                </c:pt>
                <c:pt idx="6">
                  <c:v>Global</c:v>
                </c:pt>
                <c:pt idx="7">
                  <c:v>Grant table</c:v>
                </c:pt>
                <c:pt idx="8">
                  <c:v>Exception handling</c:v>
                </c:pt>
                <c:pt idx="9">
                  <c:v>I/O</c:v>
                </c:pt>
                <c:pt idx="10">
                  <c:v>Code emulation</c:v>
                </c:pt>
                <c:pt idx="11">
                  <c:v>CPU virtualization</c:v>
                </c:pt>
                <c:pt idx="12">
                  <c:v>Memory management</c:v>
                </c:pt>
              </c:strCache>
            </c:strRef>
          </c:cat>
          <c:val>
            <c:numRef>
              <c:f>工作表1!$B$2:$B$14</c:f>
              <c:numCache>
                <c:formatCode>0.00%</c:formatCode>
                <c:ptCount val="13"/>
                <c:pt idx="0">
                  <c:v>3.4700000000000002E-2</c:v>
                </c:pt>
                <c:pt idx="1">
                  <c:v>6.8999999999999999E-3</c:v>
                </c:pt>
                <c:pt idx="2">
                  <c:v>1.3899999999999999E-2</c:v>
                </c:pt>
                <c:pt idx="3">
                  <c:v>2.0799999999999999E-2</c:v>
                </c:pt>
                <c:pt idx="4">
                  <c:v>3.4700000000000002E-2</c:v>
                </c:pt>
                <c:pt idx="5">
                  <c:v>4.1700000000000001E-2</c:v>
                </c:pt>
                <c:pt idx="6">
                  <c:v>4.1700000000000001E-2</c:v>
                </c:pt>
                <c:pt idx="7">
                  <c:v>4.8599999999999997E-2</c:v>
                </c:pt>
                <c:pt idx="8">
                  <c:v>5.5599999999999997E-2</c:v>
                </c:pt>
                <c:pt idx="9">
                  <c:v>9.0300000000000005E-2</c:v>
                </c:pt>
                <c:pt idx="10">
                  <c:v>0.13189999999999999</c:v>
                </c:pt>
                <c:pt idx="11">
                  <c:v>0.21529999999999999</c:v>
                </c:pt>
                <c:pt idx="12">
                  <c:v>0.25690000000000002</c:v>
                </c:pt>
              </c:numCache>
            </c:numRef>
          </c:val>
          <c:extLst>
            <c:ext xmlns:c16="http://schemas.microsoft.com/office/drawing/2014/chart" uri="{C3380CC4-5D6E-409C-BE32-E72D297353CC}">
              <c16:uniqueId val="{00000000-B645-E54C-A3ED-0B531BF5AB37}"/>
            </c:ext>
          </c:extLst>
        </c:ser>
        <c:dLbls>
          <c:showLegendKey val="0"/>
          <c:showVal val="0"/>
          <c:showCatName val="0"/>
          <c:showSerName val="0"/>
          <c:showPercent val="0"/>
          <c:showBubbleSize val="0"/>
        </c:dLbls>
        <c:gapWidth val="182"/>
        <c:axId val="-2113044432"/>
        <c:axId val="-2113073216"/>
      </c:barChart>
      <c:catAx>
        <c:axId val="-2113044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DengXian" charset="0"/>
                <a:ea typeface="DengXian" charset="0"/>
                <a:cs typeface="DengXian" charset="0"/>
              </a:defRPr>
            </a:pPr>
            <a:endParaRPr lang="zh-CN"/>
          </a:p>
        </c:txPr>
        <c:crossAx val="-2113073216"/>
        <c:crosses val="autoZero"/>
        <c:auto val="1"/>
        <c:lblAlgn val="ctr"/>
        <c:lblOffset val="100"/>
        <c:noMultiLvlLbl val="0"/>
      </c:catAx>
      <c:valAx>
        <c:axId val="-2113073216"/>
        <c:scaling>
          <c:orientation val="minMax"/>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3044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工作表1!$B$1</c:f>
              <c:strCache>
                <c:ptCount val="1"/>
                <c:pt idx="0">
                  <c:v>%</c:v>
                </c:pt>
              </c:strCache>
            </c:strRef>
          </c:tx>
          <c:spPr>
            <a:solidFill>
              <a:schemeClr val="accent1"/>
            </a:solidFill>
            <a:ln>
              <a:noFill/>
            </a:ln>
            <a:effectLst/>
          </c:spPr>
          <c:invertIfNegative val="0"/>
          <c:cat>
            <c:strRef>
              <c:f>工作表1!$A$2:$A$9</c:f>
              <c:strCache>
                <c:ptCount val="8"/>
                <c:pt idx="0">
                  <c:v>Dead lock</c:v>
                </c:pt>
                <c:pt idx="1">
                  <c:v>Run out of resource</c:v>
                </c:pt>
                <c:pt idx="2">
                  <c:v>General fault</c:v>
                </c:pt>
                <c:pt idx="3">
                  <c:v>False BUG_ON</c:v>
                </c:pt>
                <c:pt idx="4">
                  <c:v>Infinite loop</c:v>
                </c:pt>
                <c:pt idx="5">
                  <c:v>Live lock</c:v>
                </c:pt>
                <c:pt idx="6">
                  <c:v>Misuse of hardware</c:v>
                </c:pt>
                <c:pt idx="7">
                  <c:v>Memory curruption</c:v>
                </c:pt>
              </c:strCache>
            </c:strRef>
          </c:cat>
          <c:val>
            <c:numRef>
              <c:f>工作表1!$B$2:$B$9</c:f>
              <c:numCache>
                <c:formatCode>0.00%</c:formatCode>
                <c:ptCount val="8"/>
                <c:pt idx="0">
                  <c:v>3.4700000000000002E-2</c:v>
                </c:pt>
                <c:pt idx="1">
                  <c:v>4.1700000000000001E-2</c:v>
                </c:pt>
                <c:pt idx="2">
                  <c:v>4.8599999999999997E-2</c:v>
                </c:pt>
                <c:pt idx="3">
                  <c:v>6.25E-2</c:v>
                </c:pt>
                <c:pt idx="4">
                  <c:v>6.25E-2</c:v>
                </c:pt>
                <c:pt idx="5">
                  <c:v>8.3299999999999999E-2</c:v>
                </c:pt>
                <c:pt idx="6">
                  <c:v>0.22220000000000001</c:v>
                </c:pt>
                <c:pt idx="7">
                  <c:v>0.45140000000000002</c:v>
                </c:pt>
              </c:numCache>
            </c:numRef>
          </c:val>
          <c:extLst>
            <c:ext xmlns:c16="http://schemas.microsoft.com/office/drawing/2014/chart" uri="{C3380CC4-5D6E-409C-BE32-E72D297353CC}">
              <c16:uniqueId val="{00000000-0A5F-0E4F-BE4B-13419012A8A9}"/>
            </c:ext>
          </c:extLst>
        </c:ser>
        <c:dLbls>
          <c:showLegendKey val="0"/>
          <c:showVal val="0"/>
          <c:showCatName val="0"/>
          <c:showSerName val="0"/>
          <c:showPercent val="0"/>
          <c:showBubbleSize val="0"/>
        </c:dLbls>
        <c:gapWidth val="182"/>
        <c:axId val="-2106346608"/>
        <c:axId val="-2121950912"/>
      </c:barChart>
      <c:catAx>
        <c:axId val="-2106346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DengXian" charset="0"/>
                <a:ea typeface="DengXian" charset="0"/>
                <a:cs typeface="DengXian" charset="0"/>
              </a:defRPr>
            </a:pPr>
            <a:endParaRPr lang="zh-CN"/>
          </a:p>
        </c:txPr>
        <c:crossAx val="-2121950912"/>
        <c:crosses val="autoZero"/>
        <c:auto val="1"/>
        <c:lblAlgn val="ctr"/>
        <c:lblOffset val="100"/>
        <c:noMultiLvlLbl val="0"/>
      </c:catAx>
      <c:valAx>
        <c:axId val="-2121950912"/>
        <c:scaling>
          <c:orientation val="minMax"/>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06346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166130366321599"/>
          <c:y val="7.4261427708108103E-3"/>
          <c:w val="0.36465966591407201"/>
          <c:h val="0.87939883245329098"/>
        </c:manualLayout>
      </c:layout>
      <c:barChart>
        <c:barDir val="bar"/>
        <c:grouping val="clustered"/>
        <c:varyColors val="0"/>
        <c:ser>
          <c:idx val="0"/>
          <c:order val="0"/>
          <c:tx>
            <c:strRef>
              <c:f>工作表1!$B$1</c:f>
              <c:strCache>
                <c:ptCount val="1"/>
                <c:pt idx="0">
                  <c:v>%</c:v>
                </c:pt>
              </c:strCache>
            </c:strRef>
          </c:tx>
          <c:spPr>
            <a:solidFill>
              <a:schemeClr val="accent1"/>
            </a:solidFill>
            <a:ln>
              <a:noFill/>
            </a:ln>
            <a:effectLst/>
          </c:spPr>
          <c:invertIfNegative val="0"/>
          <c:cat>
            <c:strRef>
              <c:f>工作表1!$A$2:$A$7</c:f>
              <c:strCache>
                <c:ptCount val="6"/>
                <c:pt idx="0">
                  <c:v>Privilege escalation (to guest)</c:v>
                </c:pt>
                <c:pt idx="1">
                  <c:v>Guest DoS (other)</c:v>
                </c:pt>
                <c:pt idx="2">
                  <c:v>Guest DoS (itself)</c:v>
                </c:pt>
                <c:pt idx="3">
                  <c:v>Information leak</c:v>
                </c:pt>
                <c:pt idx="4">
                  <c:v>Privilege escalation (to host)</c:v>
                </c:pt>
                <c:pt idx="5">
                  <c:v>Host DoS</c:v>
                </c:pt>
              </c:strCache>
            </c:strRef>
          </c:cat>
          <c:val>
            <c:numRef>
              <c:f>工作表1!$B$2:$B$7</c:f>
              <c:numCache>
                <c:formatCode>0.00%</c:formatCode>
                <c:ptCount val="6"/>
                <c:pt idx="0">
                  <c:v>3.8199999999999998E-2</c:v>
                </c:pt>
                <c:pt idx="1">
                  <c:v>2.7799999999999998E-2</c:v>
                </c:pt>
                <c:pt idx="2">
                  <c:v>6.25E-2</c:v>
                </c:pt>
                <c:pt idx="3">
                  <c:v>0.1389</c:v>
                </c:pt>
                <c:pt idx="4">
                  <c:v>0.15279999999999999</c:v>
                </c:pt>
                <c:pt idx="5">
                  <c:v>0.61809999999999998</c:v>
                </c:pt>
              </c:numCache>
            </c:numRef>
          </c:val>
          <c:extLst>
            <c:ext xmlns:c16="http://schemas.microsoft.com/office/drawing/2014/chart" uri="{C3380CC4-5D6E-409C-BE32-E72D297353CC}">
              <c16:uniqueId val="{00000000-4791-284C-9C1D-4622F525B613}"/>
            </c:ext>
          </c:extLst>
        </c:ser>
        <c:dLbls>
          <c:showLegendKey val="0"/>
          <c:showVal val="0"/>
          <c:showCatName val="0"/>
          <c:showSerName val="0"/>
          <c:showPercent val="0"/>
          <c:showBubbleSize val="0"/>
        </c:dLbls>
        <c:gapWidth val="182"/>
        <c:axId val="-2113796608"/>
        <c:axId val="-2117169936"/>
      </c:barChart>
      <c:catAx>
        <c:axId val="-2113796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DengXian" charset="0"/>
                <a:ea typeface="DengXian" charset="0"/>
                <a:cs typeface="DengXian" charset="0"/>
              </a:defRPr>
            </a:pPr>
            <a:endParaRPr lang="zh-CN"/>
          </a:p>
        </c:txPr>
        <c:crossAx val="-2117169936"/>
        <c:crosses val="autoZero"/>
        <c:auto val="1"/>
        <c:lblAlgn val="ctr"/>
        <c:lblOffset val="100"/>
        <c:noMultiLvlLbl val="0"/>
      </c:catAx>
      <c:valAx>
        <c:axId val="-2117169936"/>
        <c:scaling>
          <c:orientation val="minMax"/>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3796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2019/12/26</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2019/12/26</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dirty="0"/>
              <a:t>Unfortunately,</a:t>
            </a:r>
            <a:r>
              <a:rPr kumimoji="1" lang="en-US" altLang="zh-CN" baseline="0" dirty="0"/>
              <a:t> it does grow. </a:t>
            </a:r>
            <a:r>
              <a:rPr kumimoji="1" lang="en-US" altLang="zh-CN" dirty="0"/>
              <a:t>Here we show</a:t>
            </a:r>
            <a:r>
              <a:rPr kumimoji="1" lang="en-US" altLang="zh-CN" baseline="0" dirty="0"/>
              <a:t> t</a:t>
            </a:r>
            <a:r>
              <a:rPr kumimoji="1" lang="en-US" altLang="zh-CN" dirty="0"/>
              <a:t>he number of security issues of </a:t>
            </a:r>
            <a:r>
              <a:rPr kumimoji="1" lang="en-US" altLang="zh-CN" dirty="0" err="1"/>
              <a:t>Xen</a:t>
            </a:r>
            <a:r>
              <a:rPr kumimoji="1" lang="en-US" altLang="zh-CN" dirty="0"/>
              <a:t> and </a:t>
            </a:r>
            <a:r>
              <a:rPr kumimoji="1" lang="en-US" altLang="zh-CN" dirty="0" err="1"/>
              <a:t>Vmware</a:t>
            </a:r>
            <a:r>
              <a:rPr kumimoji="1" lang="en-US" altLang="zh-CN" dirty="0"/>
              <a:t> ESX from CVE. </a:t>
            </a:r>
          </a:p>
          <a:p>
            <a:r>
              <a:rPr kumimoji="1" lang="en-US" altLang="zh-CN" dirty="0"/>
              <a:t>We can see that the number</a:t>
            </a:r>
            <a:r>
              <a:rPr kumimoji="1" lang="en-US" altLang="zh-CN" baseline="0" dirty="0"/>
              <a:t> is growing year by year.</a:t>
            </a:r>
            <a:endParaRPr kumimoji="1" lang="en-US" altLang="zh-CN" dirty="0"/>
          </a:p>
          <a:p>
            <a:r>
              <a:rPr kumimoji="1" lang="en-US" altLang="zh-CN" dirty="0"/>
              <a:t>In 2012, there're 39 new security issues found in Xen.</a:t>
            </a:r>
          </a:p>
          <a:p>
            <a:r>
              <a:rPr kumimoji="1" lang="en-US" altLang="zh-CN" dirty="0"/>
              <a:t>Since in virtualization stack, “</a:t>
            </a:r>
            <a:r>
              <a:rPr kumimoji="1" lang="en-US" altLang="zh-CN" baseline="0" dirty="0"/>
              <a:t>one point of …”, we claim that “the virtualization stack …”</a:t>
            </a:r>
            <a:endParaRPr kumimoji="1" lang="zh-CN" altLang="en-US" dirty="0"/>
          </a:p>
        </p:txBody>
      </p:sp>
      <p:sp>
        <p:nvSpPr>
          <p:cNvPr id="4" name="幻灯片编号占位符 3"/>
          <p:cNvSpPr>
            <a:spLocks noGrp="1"/>
          </p:cNvSpPr>
          <p:nvPr>
            <p:ph type="sldNum" sz="quarter" idx="10"/>
          </p:nvPr>
        </p:nvSpPr>
        <p:spPr/>
        <p:txBody>
          <a:bodyPr/>
          <a:lstStyle/>
          <a:p>
            <a:fld id="{CF5B8B3F-0F45-4AAD-B4A8-B1F7D58CB493}" type="slidenum">
              <a:rPr lang="zh-CN" altLang="en-US" smtClean="0"/>
              <a:t>4</a:t>
            </a:fld>
            <a:endParaRPr lang="zh-CN" altLang="en-US"/>
          </a:p>
        </p:txBody>
      </p:sp>
    </p:spTree>
    <p:extLst>
      <p:ext uri="{BB962C8B-B14F-4D97-AF65-F5344CB8AC3E}">
        <p14:creationId xmlns:p14="http://schemas.microsoft.com/office/powerpoint/2010/main" val="44792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traditional privilege rings on the processor, VT-x introduced a new host mode.</a:t>
            </a:r>
          </a:p>
          <a:p>
            <a:r>
              <a:rPr lang="en-US" dirty="0"/>
              <a:t>Hypervisor</a:t>
            </a:r>
            <a:r>
              <a:rPr lang="en-US" baseline="0" dirty="0"/>
              <a:t> is designed to run in host mode. All privileged operations in guest mode would cause trap into host mode, </a:t>
            </a:r>
            <a:r>
              <a:rPr lang="en-US" baseline="0" dirty="0" err="1"/>
              <a:t>ie</a:t>
            </a:r>
            <a:r>
              <a:rPr lang="en-US" baseline="0" dirty="0"/>
              <a:t>, </a:t>
            </a:r>
            <a:r>
              <a:rPr lang="en-US" baseline="0" dirty="0" err="1"/>
              <a:t>Vmexit</a:t>
            </a:r>
            <a:r>
              <a:rPr lang="en-US" baseline="0" dirty="0"/>
              <a:t>.</a:t>
            </a:r>
            <a:endParaRPr lang="en-US" dirty="0"/>
          </a:p>
        </p:txBody>
      </p:sp>
      <p:sp>
        <p:nvSpPr>
          <p:cNvPr id="4" name="Slide Number Placeholder 3"/>
          <p:cNvSpPr>
            <a:spLocks noGrp="1"/>
          </p:cNvSpPr>
          <p:nvPr>
            <p:ph type="sldNum" sz="quarter" idx="10"/>
          </p:nvPr>
        </p:nvSpPr>
        <p:spPr/>
        <p:txBody>
          <a:bodyPr/>
          <a:lstStyle/>
          <a:p>
            <a:fld id="{91E32BA6-A9CA-41FD-A37D-BCFCEECD83F4}" type="slidenum">
              <a:rPr lang="en-US" smtClean="0"/>
              <a:pPr/>
              <a:t>14</a:t>
            </a:fld>
            <a:endParaRPr lang="en-US"/>
          </a:p>
        </p:txBody>
      </p:sp>
    </p:spTree>
    <p:extLst>
      <p:ext uri="{BB962C8B-B14F-4D97-AF65-F5344CB8AC3E}">
        <p14:creationId xmlns:p14="http://schemas.microsoft.com/office/powerpoint/2010/main" val="377385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Cloudvisor</a:t>
            </a:r>
            <a:r>
              <a:rPr lang="en-US" dirty="0"/>
              <a:t> interposes hypervisor</a:t>
            </a:r>
            <a:r>
              <a:rPr lang="en-US" baseline="0" dirty="0"/>
              <a:t> and </a:t>
            </a:r>
            <a:r>
              <a:rPr lang="en-US" baseline="0" dirty="0" err="1"/>
              <a:t>vms</a:t>
            </a:r>
            <a:r>
              <a:rPr lang="en-US" baseline="0" dirty="0"/>
              <a:t>...</a:t>
            </a:r>
            <a:endParaRPr lang="en-US" dirty="0"/>
          </a:p>
          <a:p>
            <a:r>
              <a:rPr lang="en-US" dirty="0"/>
              <a:t>In this way, some sensitive states (general purposed registers) could be saved during </a:t>
            </a:r>
            <a:r>
              <a:rPr lang="en-US" dirty="0" err="1"/>
              <a:t>VMExit</a:t>
            </a:r>
            <a:r>
              <a:rPr lang="en-US" dirty="0"/>
              <a:t>. </a:t>
            </a:r>
          </a:p>
        </p:txBody>
      </p:sp>
      <p:sp>
        <p:nvSpPr>
          <p:cNvPr id="4" name="Slide Number Placeholder 3"/>
          <p:cNvSpPr>
            <a:spLocks noGrp="1"/>
          </p:cNvSpPr>
          <p:nvPr>
            <p:ph type="sldNum" sz="quarter" idx="10"/>
          </p:nvPr>
        </p:nvSpPr>
        <p:spPr/>
        <p:txBody>
          <a:bodyPr/>
          <a:lstStyle/>
          <a:p>
            <a:fld id="{91E32BA6-A9CA-41FD-A37D-BCFCEECD83F4}" type="slidenum">
              <a:rPr lang="en-US" smtClean="0"/>
              <a:pPr/>
              <a:t>15</a:t>
            </a:fld>
            <a:endParaRPr lang="en-US"/>
          </a:p>
        </p:txBody>
      </p:sp>
    </p:spTree>
    <p:extLst>
      <p:ext uri="{BB962C8B-B14F-4D97-AF65-F5344CB8AC3E}">
        <p14:creationId xmlns:p14="http://schemas.microsoft.com/office/powerpoint/2010/main" val="2864736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leveraging this privileged position, </a:t>
            </a:r>
            <a:r>
              <a:rPr lang="en-US" baseline="0" dirty="0" err="1"/>
              <a:t>cloudvisor</a:t>
            </a:r>
            <a:r>
              <a:rPr lang="en-US" baseline="0" dirty="0"/>
              <a:t> conducts memory isolation by hardware assistance.</a:t>
            </a:r>
          </a:p>
          <a:p>
            <a:r>
              <a:rPr lang="en-US" baseline="0" dirty="0"/>
              <a:t>The goal of memory isolation is to forbid ...</a:t>
            </a:r>
            <a:endParaRPr lang="en-US" dirty="0"/>
          </a:p>
          <a:p>
            <a:r>
              <a:rPr lang="en-US" dirty="0" err="1"/>
              <a:t>Cloudvisor</a:t>
            </a:r>
            <a:r>
              <a:rPr lang="en-US" dirty="0"/>
              <a:t> also provide strong memory isolation among the hypervisor and guest </a:t>
            </a:r>
            <a:r>
              <a:rPr lang="en-US" dirty="0" err="1"/>
              <a:t>vms</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91E32BA6-A9CA-41FD-A37D-BCFCEECD83F4}" type="slidenum">
              <a:rPr lang="en-US" smtClean="0"/>
              <a:pPr/>
              <a:t>16</a:t>
            </a:fld>
            <a:endParaRPr lang="en-US"/>
          </a:p>
        </p:txBody>
      </p:sp>
    </p:spTree>
    <p:extLst>
      <p:ext uri="{BB962C8B-B14F-4D97-AF65-F5344CB8AC3E}">
        <p14:creationId xmlns:p14="http://schemas.microsoft.com/office/powerpoint/2010/main" val="279276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18</a:t>
            </a:fld>
            <a:endParaRPr lang="zh-CN" altLang="en-US"/>
          </a:p>
        </p:txBody>
      </p:sp>
    </p:spTree>
    <p:extLst>
      <p:ext uri="{BB962C8B-B14F-4D97-AF65-F5344CB8AC3E}">
        <p14:creationId xmlns:p14="http://schemas.microsoft.com/office/powerpoint/2010/main" val="160950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679158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321990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330577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3227618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400"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23</a:t>
            </a:fld>
            <a:endParaRPr lang="zh-CN" altLang="en-US"/>
          </a:p>
        </p:txBody>
      </p:sp>
    </p:spTree>
    <p:extLst>
      <p:ext uri="{BB962C8B-B14F-4D97-AF65-F5344CB8AC3E}">
        <p14:creationId xmlns:p14="http://schemas.microsoft.com/office/powerpoint/2010/main" val="121081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presenting</a:t>
            </a:r>
            <a:r>
              <a:rPr kumimoji="1" lang="zh-CN" altLang="en-US" dirty="0"/>
              <a:t> </a:t>
            </a:r>
            <a:r>
              <a:rPr kumimoji="1" lang="en-US" altLang="zh-CN" dirty="0"/>
              <a:t>virtualization</a:t>
            </a:r>
            <a:r>
              <a:rPr kumimoji="1" lang="zh-CN" altLang="en-US" dirty="0"/>
              <a:t> </a:t>
            </a:r>
            <a:r>
              <a:rPr kumimoji="1" lang="en-US" altLang="zh-CN" dirty="0"/>
              <a:t>of</a:t>
            </a:r>
            <a:r>
              <a:rPr kumimoji="1" lang="zh-CN" altLang="en-US" dirty="0"/>
              <a:t> </a:t>
            </a:r>
            <a:r>
              <a:rPr kumimoji="1" lang="en-US" altLang="zh-CN" dirty="0"/>
              <a:t>TEE,</a:t>
            </a:r>
            <a:r>
              <a:rPr kumimoji="1" lang="zh-CN" altLang="en-US" dirty="0"/>
              <a:t> </a:t>
            </a:r>
            <a:r>
              <a:rPr kumimoji="1" lang="en-US" altLang="zh-CN" dirty="0"/>
              <a:t>let</a:t>
            </a:r>
            <a:r>
              <a:rPr kumimoji="1" lang="zh-CN" altLang="en-US" dirty="0"/>
              <a:t> </a:t>
            </a:r>
            <a:r>
              <a:rPr kumimoji="1" lang="en-US" altLang="zh-CN" dirty="0"/>
              <a:t>me</a:t>
            </a:r>
            <a:r>
              <a:rPr kumimoji="1" lang="zh-CN" altLang="en-US" dirty="0"/>
              <a:t> </a:t>
            </a:r>
            <a:r>
              <a:rPr kumimoji="1" lang="en-US" altLang="zh-CN" dirty="0"/>
              <a:t>introduce</a:t>
            </a:r>
            <a:r>
              <a:rPr kumimoji="1" lang="zh-CN" altLang="en-US" dirty="0"/>
              <a:t> </a:t>
            </a:r>
            <a:r>
              <a:rPr kumimoji="1" lang="en-US" altLang="zh-CN" dirty="0"/>
              <a:t>TEE</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bit.</a:t>
            </a:r>
          </a:p>
          <a:p>
            <a:r>
              <a:rPr kumimoji="1" lang="en-US" altLang="zh-CN" dirty="0"/>
              <a:t>TEE</a:t>
            </a:r>
            <a:r>
              <a:rPr kumimoji="1" lang="zh-CN" altLang="en-US" dirty="0"/>
              <a:t> </a:t>
            </a:r>
            <a:r>
              <a:rPr kumimoji="1" lang="en-US" altLang="zh-CN" dirty="0"/>
              <a:t>is</a:t>
            </a:r>
            <a:r>
              <a:rPr kumimoji="1" lang="zh-CN" altLang="en-US" dirty="0"/>
              <a:t> </a:t>
            </a:r>
            <a:r>
              <a:rPr kumimoji="1" lang="en-US" altLang="zh-CN" dirty="0"/>
              <a:t>short</a:t>
            </a:r>
            <a:r>
              <a:rPr kumimoji="1" lang="zh-CN" altLang="en-US" dirty="0"/>
              <a:t> </a:t>
            </a:r>
            <a:r>
              <a:rPr kumimoji="1" lang="en-US" altLang="zh-CN" dirty="0"/>
              <a:t>for</a:t>
            </a:r>
            <a:r>
              <a:rPr kumimoji="1" lang="zh-CN" altLang="en-US" dirty="0"/>
              <a:t> </a:t>
            </a:r>
            <a:r>
              <a:rPr kumimoji="1" lang="en-US" altLang="zh-CN" dirty="0"/>
              <a:t>xxx.</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been</a:t>
            </a:r>
            <a:r>
              <a:rPr kumimoji="1" lang="zh-CN" altLang="en-US" dirty="0"/>
              <a:t> </a:t>
            </a:r>
            <a:r>
              <a:rPr kumimoji="1" lang="en-US" altLang="zh-CN" dirty="0"/>
              <a:t>widely</a:t>
            </a:r>
            <a:r>
              <a:rPr kumimoji="1" lang="zh-CN" altLang="en-US" dirty="0"/>
              <a:t> </a:t>
            </a:r>
            <a:r>
              <a:rPr kumimoji="1" lang="en-US" altLang="zh-CN" dirty="0"/>
              <a:t>deployed</a:t>
            </a:r>
            <a:r>
              <a:rPr kumimoji="1" lang="zh-CN" altLang="en-US" dirty="0"/>
              <a:t> </a:t>
            </a:r>
            <a:r>
              <a:rPr kumimoji="1" lang="en-US" altLang="zh-CN" dirty="0"/>
              <a:t>on</a:t>
            </a:r>
            <a:r>
              <a:rPr kumimoji="1" lang="zh-CN" altLang="en-US" dirty="0"/>
              <a:t> </a:t>
            </a:r>
            <a:r>
              <a:rPr kumimoji="1" lang="en-US" altLang="zh-CN" dirty="0"/>
              <a:t>mobile</a:t>
            </a:r>
            <a:r>
              <a:rPr kumimoji="1" lang="zh-CN" altLang="en-US" dirty="0"/>
              <a:t> </a:t>
            </a:r>
            <a:r>
              <a:rPr kumimoji="1" lang="en-US" altLang="zh-CN" dirty="0"/>
              <a:t>devices.</a:t>
            </a:r>
            <a:r>
              <a:rPr kumimoji="1" lang="zh-CN" altLang="en-US" dirty="0"/>
              <a:t> </a:t>
            </a:r>
            <a:r>
              <a:rPr kumimoji="1" lang="en-US" altLang="zh-CN" dirty="0"/>
              <a:t>Thanks</a:t>
            </a:r>
            <a:r>
              <a:rPr kumimoji="1" lang="zh-CN" altLang="en-US" dirty="0"/>
              <a:t> </a:t>
            </a:r>
            <a:r>
              <a:rPr kumimoji="1" lang="en-US" altLang="zh-CN" dirty="0"/>
              <a:t>to</a:t>
            </a:r>
            <a:r>
              <a:rPr kumimoji="1" lang="zh-CN" altLang="en-US" dirty="0"/>
              <a:t> </a:t>
            </a:r>
            <a:r>
              <a:rPr kumimoji="1" lang="en-US" altLang="zh-CN" dirty="0"/>
              <a:t>Google,</a:t>
            </a:r>
            <a:r>
              <a:rPr kumimoji="1" lang="zh-CN" altLang="en-US" dirty="0"/>
              <a:t> </a:t>
            </a:r>
            <a:r>
              <a:rPr kumimoji="1" lang="en-US" altLang="zh-CN" dirty="0"/>
              <a:t>now</a:t>
            </a:r>
            <a:r>
              <a:rPr kumimoji="1" lang="zh-CN" altLang="en-US" dirty="0"/>
              <a:t> </a:t>
            </a:r>
            <a:r>
              <a:rPr kumimoji="1" lang="en-US" altLang="zh-CN" dirty="0"/>
              <a:t>every</a:t>
            </a:r>
            <a:r>
              <a:rPr kumimoji="1" lang="zh-CN" altLang="en-US" dirty="0"/>
              <a:t> </a:t>
            </a:r>
            <a:r>
              <a:rPr kumimoji="1" lang="en-US" altLang="zh-CN" dirty="0"/>
              <a:t>Android</a:t>
            </a:r>
            <a:r>
              <a:rPr kumimoji="1" lang="zh-CN" altLang="en-US" dirty="0"/>
              <a:t> </a:t>
            </a:r>
            <a:r>
              <a:rPr kumimoji="1" lang="en-US" altLang="zh-CN" dirty="0"/>
              <a:t>phone</a:t>
            </a:r>
            <a:r>
              <a:rPr kumimoji="1" lang="zh-CN" altLang="en-US" dirty="0"/>
              <a:t> </a:t>
            </a:r>
            <a:r>
              <a:rPr kumimoji="1" lang="en-US" altLang="zh-CN" dirty="0"/>
              <a:t>needs</a:t>
            </a:r>
            <a:r>
              <a:rPr kumimoji="1" lang="zh-CN" altLang="en-US" dirty="0"/>
              <a:t> </a:t>
            </a:r>
            <a:r>
              <a:rPr kumimoji="1" lang="en-US" altLang="zh-CN" dirty="0"/>
              <a:t>to</a:t>
            </a:r>
            <a:r>
              <a:rPr kumimoji="1" lang="zh-CN" altLang="en-US" dirty="0"/>
              <a:t> </a:t>
            </a:r>
            <a:r>
              <a:rPr kumimoji="1" lang="en-US" altLang="zh-CN" dirty="0"/>
              <a:t>have</a:t>
            </a:r>
            <a:r>
              <a:rPr kumimoji="1" lang="zh-CN" altLang="en-US" dirty="0"/>
              <a:t> </a:t>
            </a:r>
            <a:r>
              <a:rPr kumimoji="1" lang="en-US" altLang="zh-CN" dirty="0"/>
              <a:t>TEE</a:t>
            </a:r>
            <a:r>
              <a:rPr kumimoji="1" lang="zh-CN" altLang="en-US" dirty="0"/>
              <a:t> </a:t>
            </a:r>
            <a:r>
              <a:rPr kumimoji="1" lang="en-US" altLang="zh-CN" dirty="0"/>
              <a:t>to</a:t>
            </a:r>
            <a:r>
              <a:rPr kumimoji="1" lang="zh-CN" altLang="en-US" dirty="0"/>
              <a:t> </a:t>
            </a:r>
            <a:r>
              <a:rPr kumimoji="1" lang="en-US" altLang="zh-CN" dirty="0"/>
              <a:t>pass</a:t>
            </a:r>
            <a:r>
              <a:rPr kumimoji="1" lang="zh-CN" altLang="en-US" dirty="0"/>
              <a:t> </a:t>
            </a:r>
            <a:r>
              <a:rPr kumimoji="1" lang="en-US" altLang="zh-CN" dirty="0"/>
              <a:t>Google's</a:t>
            </a:r>
            <a:r>
              <a:rPr kumimoji="1" lang="zh-CN" altLang="en-US" dirty="0"/>
              <a:t> </a:t>
            </a:r>
            <a:r>
              <a:rPr kumimoji="1" lang="en-US" altLang="zh-CN" dirty="0"/>
              <a:t>test.</a:t>
            </a:r>
          </a:p>
          <a:p>
            <a:r>
              <a:rPr kumimoji="1" lang="en-US" altLang="zh-CN" dirty="0"/>
              <a:t>On</a:t>
            </a:r>
            <a:r>
              <a:rPr kumimoji="1" lang="zh-CN" altLang="en-US" dirty="0"/>
              <a:t> </a:t>
            </a:r>
            <a:r>
              <a:rPr kumimoji="1" lang="en-US" altLang="zh-CN" dirty="0"/>
              <a:t>mobile</a:t>
            </a:r>
            <a:r>
              <a:rPr kumimoji="1" lang="zh-CN" altLang="en-US" dirty="0"/>
              <a:t> </a:t>
            </a:r>
            <a:r>
              <a:rPr kumimoji="1" lang="en-US" altLang="zh-CN" dirty="0"/>
              <a:t>phone,</a:t>
            </a:r>
            <a:r>
              <a:rPr kumimoji="1" lang="zh-CN" altLang="en-US" dirty="0"/>
              <a:t> </a:t>
            </a:r>
            <a:r>
              <a:rPr kumimoji="1" lang="en-US" altLang="zh-CN" dirty="0"/>
              <a:t>most</a:t>
            </a:r>
            <a:r>
              <a:rPr kumimoji="1" lang="zh-CN" altLang="en-US" dirty="0"/>
              <a:t> </a:t>
            </a:r>
            <a:r>
              <a:rPr kumimoji="1" lang="en-US" altLang="zh-CN" dirty="0"/>
              <a:t>TEE</a:t>
            </a:r>
            <a:r>
              <a:rPr kumimoji="1" lang="zh-CN" altLang="en-US" dirty="0"/>
              <a:t> </a:t>
            </a:r>
            <a:r>
              <a:rPr kumimoji="1" lang="en-US" altLang="zh-CN" dirty="0"/>
              <a:t>are</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ARM</a:t>
            </a:r>
            <a:r>
              <a:rPr kumimoji="1" lang="zh-CN" altLang="en-US" dirty="0"/>
              <a:t> </a:t>
            </a:r>
            <a:r>
              <a:rPr kumimoji="1" lang="en-US" altLang="zh-CN" dirty="0" err="1"/>
              <a:t>TrustZone</a:t>
            </a:r>
            <a:r>
              <a:rPr kumimoji="1" lang="en-US" altLang="zh-CN" dirty="0"/>
              <a:t>.</a:t>
            </a:r>
          </a:p>
          <a:p>
            <a:r>
              <a:rPr kumimoji="1" lang="en-US" altLang="zh-CN" dirty="0" err="1"/>
              <a:t>TrustZone</a:t>
            </a:r>
            <a:r>
              <a:rPr kumimoji="1" lang="zh-CN" altLang="en-US" dirty="0"/>
              <a:t> </a:t>
            </a:r>
            <a:r>
              <a:rPr kumimoji="1" lang="en-US" altLang="zh-CN" dirty="0"/>
              <a:t>divides</a:t>
            </a:r>
            <a:r>
              <a:rPr kumimoji="1" lang="zh-CN" altLang="en-US" dirty="0"/>
              <a:t> </a:t>
            </a:r>
            <a:r>
              <a:rPr kumimoji="1" lang="en-US" altLang="zh-CN" dirty="0"/>
              <a:t>one</a:t>
            </a:r>
            <a:r>
              <a:rPr kumimoji="1" lang="zh-CN" altLang="en-US" dirty="0"/>
              <a:t> </a:t>
            </a:r>
            <a:r>
              <a:rPr kumimoji="1" lang="en-US" altLang="zh-CN" dirty="0"/>
              <a:t>system</a:t>
            </a:r>
            <a:r>
              <a:rPr kumimoji="1" lang="zh-CN" altLang="en-US" dirty="0"/>
              <a:t> </a:t>
            </a:r>
            <a:r>
              <a:rPr kumimoji="1" lang="en-US" altLang="zh-CN" dirty="0"/>
              <a:t>to</a:t>
            </a:r>
            <a:r>
              <a:rPr kumimoji="1" lang="zh-CN" altLang="en-US" dirty="0"/>
              <a:t> </a:t>
            </a:r>
            <a:r>
              <a:rPr kumimoji="1" lang="en-US" altLang="zh-CN" dirty="0"/>
              <a:t>two</a:t>
            </a:r>
            <a:r>
              <a:rPr kumimoji="1" lang="zh-CN" altLang="en-US" dirty="0"/>
              <a:t> </a:t>
            </a:r>
            <a:r>
              <a:rPr kumimoji="1" lang="en-US" altLang="zh-CN" dirty="0"/>
              <a:t>worlds:</a:t>
            </a:r>
            <a:r>
              <a:rPr kumimoji="1" lang="zh-CN" altLang="en-US" dirty="0"/>
              <a:t> </a:t>
            </a:r>
            <a:r>
              <a:rPr kumimoji="1" lang="en-US" altLang="zh-CN" dirty="0"/>
              <a:t>xxx</a:t>
            </a:r>
            <a:r>
              <a:rPr kumimoji="1" lang="zh-CN" altLang="en-US" dirty="0"/>
              <a:t> </a:t>
            </a:r>
            <a:r>
              <a:rPr kumimoji="1" lang="en-US" altLang="zh-CN" dirty="0"/>
              <a:t>and</a:t>
            </a:r>
            <a:r>
              <a:rPr kumimoji="1" lang="zh-CN" altLang="en-US" dirty="0"/>
              <a:t> </a:t>
            </a:r>
            <a:r>
              <a:rPr kumimoji="1" lang="en-US" altLang="zh-CN" dirty="0"/>
              <a:t>xxx.</a:t>
            </a:r>
          </a:p>
          <a:p>
            <a:r>
              <a:rPr kumimoji="1" lang="en-US" altLang="zh-CN" dirty="0"/>
              <a:t>The</a:t>
            </a:r>
            <a:r>
              <a:rPr kumimoji="1" lang="zh-CN" altLang="en-US" dirty="0"/>
              <a:t> </a:t>
            </a:r>
            <a:r>
              <a:rPr kumimoji="1" lang="en-US" altLang="zh-CN" dirty="0"/>
              <a:t>normal</a:t>
            </a:r>
            <a:r>
              <a:rPr kumimoji="1" lang="zh-CN" altLang="en-US" dirty="0"/>
              <a:t> </a:t>
            </a:r>
            <a:r>
              <a:rPr kumimoji="1" lang="en-US" altLang="zh-CN" dirty="0"/>
              <a:t>world,</a:t>
            </a:r>
            <a:r>
              <a:rPr kumimoji="1" lang="zh-CN" altLang="en-US" dirty="0"/>
              <a:t> </a:t>
            </a:r>
            <a:r>
              <a:rPr kumimoji="1" lang="en-US" altLang="zh-CN" dirty="0"/>
              <a:t>aka</a:t>
            </a:r>
            <a:r>
              <a:rPr kumimoji="1" lang="zh-CN" altLang="en-US" dirty="0"/>
              <a:t> </a:t>
            </a:r>
            <a:r>
              <a:rPr kumimoji="1" lang="en-US" altLang="zh-CN" dirty="0"/>
              <a:t>REE,</a:t>
            </a:r>
            <a:r>
              <a:rPr kumimoji="1" lang="zh-CN" altLang="en-US" dirty="0"/>
              <a:t> </a:t>
            </a:r>
            <a:r>
              <a:rPr kumimoji="1" lang="en-US" altLang="zh-CN" dirty="0"/>
              <a:t>runs</a:t>
            </a:r>
            <a:r>
              <a:rPr kumimoji="1" lang="zh-CN" altLang="en-US" dirty="0"/>
              <a:t> </a:t>
            </a:r>
            <a:r>
              <a:rPr kumimoji="1" lang="en-US" altLang="zh-CN" dirty="0"/>
              <a:t>rich</a:t>
            </a:r>
            <a:r>
              <a:rPr kumimoji="1" lang="zh-CN" altLang="en-US" dirty="0"/>
              <a:t> </a:t>
            </a:r>
            <a:r>
              <a:rPr kumimoji="1" lang="en-US" altLang="zh-CN" dirty="0"/>
              <a:t>OS</a:t>
            </a:r>
            <a:r>
              <a:rPr kumimoji="1" lang="zh-CN" altLang="en-US" dirty="0"/>
              <a:t> </a:t>
            </a:r>
            <a:r>
              <a:rPr kumimoji="1" lang="en-US" altLang="zh-CN" dirty="0"/>
              <a:t>like</a:t>
            </a:r>
            <a:r>
              <a:rPr kumimoji="1" lang="zh-CN" altLang="en-US" dirty="0"/>
              <a:t> </a:t>
            </a:r>
            <a:r>
              <a:rPr kumimoji="1" lang="en-US" altLang="zh-CN" dirty="0"/>
              <a:t>Android</a:t>
            </a:r>
            <a:r>
              <a:rPr kumimoji="1" lang="zh-CN" altLang="en-US" dirty="0"/>
              <a:t> </a:t>
            </a:r>
            <a:r>
              <a:rPr kumimoji="1" lang="en-US" altLang="zh-CN" dirty="0"/>
              <a:t>or</a:t>
            </a:r>
            <a:r>
              <a:rPr kumimoji="1" lang="zh-CN" altLang="en-US" dirty="0"/>
              <a:t> </a:t>
            </a:r>
            <a:r>
              <a:rPr kumimoji="1" lang="en-US" altLang="zh-CN" dirty="0"/>
              <a:t>iOS.</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three</a:t>
            </a:r>
            <a:r>
              <a:rPr kumimoji="1" lang="zh-CN" altLang="en-US" dirty="0"/>
              <a:t> </a:t>
            </a:r>
            <a:r>
              <a:rPr kumimoji="1" lang="en-US" altLang="zh-CN" dirty="0"/>
              <a:t>layers:</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hypervisor,</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kernel</a:t>
            </a:r>
            <a:r>
              <a:rPr kumimoji="1" lang="zh-CN" altLang="en-US" dirty="0"/>
              <a:t> </a:t>
            </a:r>
            <a:r>
              <a:rPr kumimoji="1" lang="en-US" altLang="zh-CN" dirty="0"/>
              <a:t>and</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application.</a:t>
            </a:r>
          </a:p>
          <a:p>
            <a:r>
              <a:rPr kumimoji="1" lang="en-US" altLang="zh-CN" dirty="0"/>
              <a:t>The</a:t>
            </a:r>
            <a:r>
              <a:rPr kumimoji="1" lang="zh-CN" altLang="en-US" dirty="0"/>
              <a:t> </a:t>
            </a:r>
            <a:r>
              <a:rPr kumimoji="1" lang="en-US" altLang="zh-CN" dirty="0"/>
              <a:t>secure</a:t>
            </a:r>
            <a:r>
              <a:rPr kumimoji="1" lang="zh-CN" altLang="en-US" dirty="0"/>
              <a:t> </a:t>
            </a:r>
            <a:r>
              <a:rPr kumimoji="1" lang="en-US" altLang="zh-CN" dirty="0"/>
              <a:t>world,</a:t>
            </a:r>
            <a:r>
              <a:rPr kumimoji="1" lang="zh-CN" altLang="en-US" dirty="0"/>
              <a:t> </a:t>
            </a:r>
            <a:r>
              <a:rPr kumimoji="1" lang="en-US" altLang="zh-CN" dirty="0"/>
              <a:t>aka</a:t>
            </a:r>
            <a:r>
              <a:rPr kumimoji="1" lang="zh-CN" altLang="en-US" dirty="0"/>
              <a:t> </a:t>
            </a:r>
            <a:r>
              <a:rPr kumimoji="1" lang="en-US" altLang="zh-CN" dirty="0"/>
              <a:t>TEE,</a:t>
            </a:r>
            <a:r>
              <a:rPr kumimoji="1" lang="zh-CN" altLang="en-US" dirty="0"/>
              <a:t> </a:t>
            </a:r>
            <a:r>
              <a:rPr kumimoji="1" lang="en-US" altLang="zh-CN" dirty="0"/>
              <a:t>has</a:t>
            </a:r>
            <a:r>
              <a:rPr kumimoji="1" lang="zh-CN" altLang="en-US" dirty="0"/>
              <a:t> </a:t>
            </a:r>
            <a:r>
              <a:rPr kumimoji="1" lang="en-US" altLang="zh-CN" dirty="0"/>
              <a:t>three</a:t>
            </a:r>
            <a:r>
              <a:rPr kumimoji="1" lang="zh-CN" altLang="en-US" dirty="0"/>
              <a:t> </a:t>
            </a:r>
            <a:r>
              <a:rPr kumimoji="1" lang="en-US" altLang="zh-CN" dirty="0"/>
              <a:t>layers:</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TEE</a:t>
            </a:r>
            <a:r>
              <a:rPr kumimoji="1" lang="zh-CN" altLang="en-US" dirty="0"/>
              <a:t> </a:t>
            </a:r>
            <a:r>
              <a:rPr kumimoji="1" lang="en-US" altLang="zh-CN" dirty="0"/>
              <a:t>OS</a:t>
            </a:r>
            <a:r>
              <a:rPr kumimoji="1" lang="zh-CN" altLang="en-US" dirty="0"/>
              <a:t> </a:t>
            </a:r>
            <a:r>
              <a:rPr kumimoji="1" lang="en-US" altLang="zh-CN" dirty="0"/>
              <a:t>and</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TEE</a:t>
            </a:r>
            <a:r>
              <a:rPr kumimoji="1" lang="zh-CN" altLang="en-US" dirty="0"/>
              <a:t> </a:t>
            </a:r>
            <a:r>
              <a:rPr kumimoji="1" lang="en-US" altLang="zh-CN" dirty="0"/>
              <a:t>applications.</a:t>
            </a:r>
          </a:p>
          <a:p>
            <a:r>
              <a:rPr kumimoji="1" lang="en-US" altLang="zh-CN" dirty="0"/>
              <a:t>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special</a:t>
            </a:r>
            <a:r>
              <a:rPr kumimoji="1" lang="zh-CN" altLang="en-US" dirty="0"/>
              <a:t> </a:t>
            </a:r>
            <a:r>
              <a:rPr kumimoji="1" lang="en-US" altLang="zh-CN" dirty="0"/>
              <a:t>layer,</a:t>
            </a:r>
            <a:r>
              <a:rPr kumimoji="1" lang="zh-CN" altLang="en-US" dirty="0"/>
              <a:t> </a:t>
            </a:r>
            <a:r>
              <a:rPr kumimoji="1" lang="en-US" altLang="zh-CN" dirty="0"/>
              <a:t>called</a:t>
            </a:r>
            <a:r>
              <a:rPr kumimoji="1" lang="zh-CN" altLang="en-US" dirty="0"/>
              <a:t> </a:t>
            </a:r>
            <a:r>
              <a:rPr kumimoji="1" lang="en-US" altLang="zh-CN" dirty="0"/>
              <a:t>monitor</a:t>
            </a:r>
            <a:r>
              <a:rPr kumimoji="1" lang="zh-CN" altLang="en-US" dirty="0"/>
              <a:t> </a:t>
            </a:r>
            <a:r>
              <a:rPr kumimoji="1" lang="en-US" altLang="zh-CN" dirty="0"/>
              <a:t>mode</a:t>
            </a:r>
            <a:r>
              <a:rPr kumimoji="1" lang="zh-CN" altLang="en-US" dirty="0"/>
              <a:t> </a:t>
            </a:r>
            <a:r>
              <a:rPr kumimoji="1" lang="en-US" altLang="zh-CN" dirty="0"/>
              <a:t>or</a:t>
            </a:r>
            <a:r>
              <a:rPr kumimoji="1" lang="zh-CN" altLang="en-US" dirty="0"/>
              <a:t> </a:t>
            </a:r>
            <a:r>
              <a:rPr kumimoji="1" lang="en-US" altLang="zh-CN" dirty="0"/>
              <a:t>s-EL3,</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for</a:t>
            </a:r>
            <a:r>
              <a:rPr kumimoji="1" lang="zh-CN" altLang="en-US" dirty="0"/>
              <a:t> </a:t>
            </a:r>
            <a:r>
              <a:rPr kumimoji="1" lang="en-US" altLang="zh-CN" dirty="0"/>
              <a:t>switching</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two</a:t>
            </a:r>
            <a:r>
              <a:rPr kumimoji="1" lang="zh-CN" altLang="en-US" dirty="0"/>
              <a:t> </a:t>
            </a:r>
            <a:r>
              <a:rPr kumimoji="1" lang="en-US" altLang="zh-CN" dirty="0"/>
              <a:t>worlds.</a:t>
            </a:r>
            <a:r>
              <a:rPr kumimoji="1" lang="zh-CN" altLang="en-US" dirty="0"/>
              <a:t> </a:t>
            </a:r>
            <a:r>
              <a:rPr kumimoji="1" lang="en-US" altLang="zh-CN" dirty="0"/>
              <a:t>It</a:t>
            </a:r>
            <a:r>
              <a:rPr kumimoji="1" lang="zh-CN" altLang="en-US" dirty="0"/>
              <a:t> </a:t>
            </a:r>
            <a:r>
              <a:rPr kumimoji="1" lang="en-US" altLang="zh-CN" dirty="0"/>
              <a:t>is</a:t>
            </a:r>
            <a:r>
              <a:rPr kumimoji="1" lang="zh-CN" altLang="en-US" dirty="0"/>
              <a:t> </a:t>
            </a:r>
            <a:r>
              <a:rPr kumimoji="1" lang="en-US" altLang="zh-CN" dirty="0"/>
              <a:t>also</a:t>
            </a:r>
            <a:r>
              <a:rPr kumimoji="1" lang="zh-CN" altLang="en-US" dirty="0"/>
              <a:t> </a:t>
            </a:r>
            <a:r>
              <a:rPr kumimoji="1" lang="en-US" altLang="zh-CN" dirty="0"/>
              <a:t>part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secure</a:t>
            </a:r>
            <a:r>
              <a:rPr kumimoji="1" lang="zh-CN" altLang="en-US" dirty="0"/>
              <a:t> </a:t>
            </a:r>
            <a:r>
              <a:rPr kumimoji="1" lang="en-US" altLang="zh-CN" dirty="0"/>
              <a:t>world</a:t>
            </a:r>
            <a:r>
              <a:rPr kumimoji="1" lang="zh-CN" altLang="en-US" dirty="0"/>
              <a:t> </a:t>
            </a:r>
            <a:r>
              <a:rPr kumimoji="1" lang="en-US" altLang="zh-CN" dirty="0"/>
              <a:t>but</a:t>
            </a:r>
            <a:r>
              <a:rPr kumimoji="1" lang="zh-CN" altLang="en-US" dirty="0"/>
              <a:t> </a:t>
            </a:r>
            <a:r>
              <a:rPr kumimoji="1" lang="en-US" altLang="zh-CN" dirty="0"/>
              <a:t>share</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privilege</a:t>
            </a:r>
            <a:r>
              <a:rPr kumimoji="1" lang="zh-CN" altLang="en-US" dirty="0"/>
              <a:t> </a:t>
            </a:r>
            <a:r>
              <a:rPr kumimoji="1" lang="en-US" altLang="zh-CN" dirty="0"/>
              <a:t>with</a:t>
            </a:r>
            <a:r>
              <a:rPr kumimoji="1" lang="zh-CN" altLang="en-US" dirty="0"/>
              <a:t> </a:t>
            </a:r>
            <a:r>
              <a:rPr kumimoji="1" lang="en-US" altLang="zh-CN" dirty="0"/>
              <a:t>s-EL1.</a:t>
            </a:r>
          </a:p>
          <a:p>
            <a:r>
              <a:rPr kumimoji="1" lang="en-US" altLang="zh-CN" dirty="0"/>
              <a:t>The</a:t>
            </a:r>
            <a:r>
              <a:rPr kumimoji="1" lang="zh-CN" altLang="en-US" dirty="0"/>
              <a:t> </a:t>
            </a:r>
            <a:r>
              <a:rPr kumimoji="1" lang="en-US" altLang="zh-CN" dirty="0"/>
              <a:t>switching</a:t>
            </a:r>
            <a:r>
              <a:rPr kumimoji="1" lang="zh-CN" altLang="en-US" dirty="0"/>
              <a:t> </a:t>
            </a:r>
            <a:r>
              <a:rPr kumimoji="1" lang="en-US" altLang="zh-CN" dirty="0"/>
              <a:t>is</a:t>
            </a:r>
            <a:r>
              <a:rPr kumimoji="1" lang="zh-CN" altLang="en-US" dirty="0"/>
              <a:t> </a:t>
            </a:r>
            <a:r>
              <a:rPr kumimoji="1" lang="en-US" altLang="zh-CN" dirty="0"/>
              <a:t>done</a:t>
            </a:r>
            <a:r>
              <a:rPr kumimoji="1" lang="zh-CN" altLang="en-US" dirty="0"/>
              <a:t> </a:t>
            </a:r>
            <a:r>
              <a:rPr kumimoji="1" lang="en-US" altLang="zh-CN" dirty="0"/>
              <a:t>through</a:t>
            </a:r>
            <a:r>
              <a:rPr kumimoji="1" lang="zh-CN" altLang="en-US" dirty="0"/>
              <a:t> </a:t>
            </a:r>
            <a:r>
              <a:rPr kumimoji="1" lang="en-US" altLang="zh-CN" dirty="0" err="1"/>
              <a:t>smc</a:t>
            </a:r>
            <a:r>
              <a:rPr kumimoji="1" lang="zh-CN" altLang="en-US" dirty="0"/>
              <a:t> </a:t>
            </a:r>
            <a:r>
              <a:rPr kumimoji="1" lang="en-US" altLang="zh-CN" dirty="0"/>
              <a:t>instruction.</a:t>
            </a:r>
          </a:p>
          <a:p>
            <a:r>
              <a:rPr kumimoji="1" lang="en-US" altLang="zh-CN" dirty="0"/>
              <a:t>The</a:t>
            </a:r>
            <a:r>
              <a:rPr kumimoji="1" lang="zh-CN" altLang="en-US" dirty="0"/>
              <a:t> </a:t>
            </a:r>
            <a:r>
              <a:rPr kumimoji="1" lang="en-US" altLang="zh-CN" dirty="0"/>
              <a:t>green</a:t>
            </a:r>
            <a:r>
              <a:rPr kumimoji="1" lang="zh-CN" altLang="en-US" dirty="0"/>
              <a:t> </a:t>
            </a:r>
            <a:r>
              <a:rPr kumimoji="1" lang="en-US" altLang="zh-CN" dirty="0"/>
              <a:t>part</a:t>
            </a:r>
            <a:r>
              <a:rPr kumimoji="1" lang="zh-CN" altLang="en-US" dirty="0"/>
              <a:t> </a:t>
            </a:r>
            <a:r>
              <a:rPr kumimoji="1" lang="en-US" altLang="zh-CN" dirty="0"/>
              <a:t>is</a:t>
            </a:r>
            <a:r>
              <a:rPr kumimoji="1" lang="zh-CN" altLang="en-US" dirty="0"/>
              <a:t> </a:t>
            </a:r>
            <a:r>
              <a:rPr kumimoji="1" lang="en-US" altLang="zh-CN" dirty="0"/>
              <a:t>TEE,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isolated</a:t>
            </a:r>
            <a:r>
              <a:rPr kumimoji="1" lang="zh-CN" altLang="en-US" dirty="0"/>
              <a:t> </a:t>
            </a:r>
            <a:r>
              <a:rPr kumimoji="1" lang="en-US" altLang="zh-CN" dirty="0"/>
              <a:t>environment</a:t>
            </a:r>
            <a:r>
              <a:rPr kumimoji="1" lang="zh-CN" altLang="en-US" dirty="0"/>
              <a:t> </a:t>
            </a:r>
            <a:r>
              <a:rPr kumimoji="1" lang="en-US" altLang="zh-CN" dirty="0"/>
              <a:t>with</a:t>
            </a:r>
            <a:r>
              <a:rPr kumimoji="1" lang="zh-CN" altLang="en-US" dirty="0"/>
              <a:t> </a:t>
            </a:r>
            <a:r>
              <a:rPr kumimoji="1" lang="en-US" altLang="zh-CN" dirty="0"/>
              <a:t>higher</a:t>
            </a:r>
            <a:r>
              <a:rPr kumimoji="1" lang="zh-CN" altLang="en-US" dirty="0"/>
              <a:t> </a:t>
            </a:r>
            <a:r>
              <a:rPr kumimoji="1" lang="en-US" altLang="zh-CN" dirty="0"/>
              <a:t>privileged</a:t>
            </a:r>
            <a:r>
              <a:rPr kumimoji="1" lang="zh-CN" altLang="en-US" dirty="0"/>
              <a:t> </a:t>
            </a:r>
            <a:r>
              <a:rPr kumimoji="1" lang="en-US" altLang="zh-CN" dirty="0"/>
              <a:t>than</a:t>
            </a:r>
            <a:r>
              <a:rPr kumimoji="1" lang="zh-CN" altLang="en-US" dirty="0"/>
              <a:t> </a:t>
            </a:r>
            <a:r>
              <a:rPr kumimoji="1" lang="en-US" altLang="zh-CN" dirty="0"/>
              <a:t>the</a:t>
            </a:r>
            <a:r>
              <a:rPr kumimoji="1" lang="zh-CN" altLang="en-US" dirty="0"/>
              <a:t> </a:t>
            </a:r>
            <a:r>
              <a:rPr kumimoji="1" lang="en-US" altLang="zh-CN" dirty="0"/>
              <a:t>REE.</a:t>
            </a:r>
          </a:p>
          <a:p>
            <a:r>
              <a:rPr kumimoji="1" lang="en-US" altLang="zh-CN" dirty="0"/>
              <a:t>It</a:t>
            </a:r>
            <a:r>
              <a:rPr kumimoji="1" lang="zh-CN" altLang="en-US" dirty="0"/>
              <a:t> </a:t>
            </a:r>
            <a:r>
              <a:rPr kumimoji="1" lang="en-US" altLang="zh-CN" dirty="0"/>
              <a:t>means</a:t>
            </a:r>
            <a:r>
              <a:rPr kumimoji="1" lang="zh-CN" altLang="en-US" dirty="0"/>
              <a:t> </a:t>
            </a:r>
            <a:r>
              <a:rPr kumimoji="1" lang="en-US" altLang="zh-CN" dirty="0"/>
              <a:t>that</a:t>
            </a:r>
            <a:r>
              <a:rPr kumimoji="1" lang="zh-CN" altLang="en-US" dirty="0"/>
              <a:t> </a:t>
            </a:r>
            <a:r>
              <a:rPr kumimoji="1" lang="en-US" altLang="zh-CN" dirty="0"/>
              <a:t>xxx</a:t>
            </a:r>
          </a:p>
          <a:p>
            <a:r>
              <a:rPr kumimoji="1" lang="en-US" altLang="zh-CN" dirty="0"/>
              <a:t>The</a:t>
            </a:r>
            <a:r>
              <a:rPr kumimoji="1" lang="zh-CN" altLang="en-US" dirty="0"/>
              <a:t> </a:t>
            </a:r>
            <a:r>
              <a:rPr kumimoji="1" lang="en-US" altLang="zh-CN" dirty="0"/>
              <a:t>TEE</a:t>
            </a:r>
            <a:r>
              <a:rPr kumimoji="1" lang="zh-CN" altLang="en-US" dirty="0"/>
              <a:t> </a:t>
            </a:r>
            <a:r>
              <a:rPr kumimoji="1" lang="en-US" altLang="zh-CN" dirty="0"/>
              <a:t>is</a:t>
            </a:r>
            <a:r>
              <a:rPr kumimoji="1" lang="zh-CN" altLang="en-US" dirty="0"/>
              <a:t> </a:t>
            </a:r>
            <a:r>
              <a:rPr kumimoji="1" lang="en-US" altLang="zh-CN" dirty="0"/>
              <a:t>designed</a:t>
            </a:r>
            <a:r>
              <a:rPr kumimoji="1" lang="zh-CN" altLang="en-US" dirty="0"/>
              <a:t> </a:t>
            </a:r>
            <a:r>
              <a:rPr kumimoji="1" lang="en-US" altLang="zh-CN" dirty="0"/>
              <a:t>to</a:t>
            </a:r>
            <a:r>
              <a:rPr kumimoji="1" lang="zh-CN" altLang="en-US" dirty="0"/>
              <a:t> </a:t>
            </a:r>
            <a:r>
              <a:rPr kumimoji="1" lang="en-US" altLang="zh-CN" dirty="0"/>
              <a:t>xxx,</a:t>
            </a:r>
            <a:r>
              <a:rPr kumimoji="1" lang="zh-CN" altLang="en-US" dirty="0"/>
              <a:t> </a:t>
            </a:r>
            <a:r>
              <a:rPr kumimoji="1" lang="en-US" altLang="zh-CN" dirty="0"/>
              <a:t>its</a:t>
            </a:r>
            <a:r>
              <a:rPr kumimoji="1" lang="zh-CN" altLang="en-US" dirty="0"/>
              <a:t> </a:t>
            </a:r>
            <a:r>
              <a:rPr kumimoji="1" lang="en-US" altLang="zh-CN" dirty="0"/>
              <a:t>typical</a:t>
            </a:r>
            <a:r>
              <a:rPr kumimoji="1" lang="zh-CN" altLang="en-US" dirty="0"/>
              <a:t> </a:t>
            </a:r>
            <a:r>
              <a:rPr kumimoji="1" lang="en-US" altLang="zh-CN" dirty="0"/>
              <a:t>usage</a:t>
            </a:r>
            <a:r>
              <a:rPr kumimoji="1" lang="zh-CN" altLang="en-US" dirty="0"/>
              <a:t> </a:t>
            </a:r>
            <a:r>
              <a:rPr kumimoji="1" lang="en-US" altLang="zh-CN" dirty="0"/>
              <a:t>is</a:t>
            </a:r>
            <a:r>
              <a:rPr kumimoji="1" lang="zh-CN" altLang="en-US" dirty="0"/>
              <a:t> </a:t>
            </a:r>
            <a:r>
              <a:rPr kumimoji="1" lang="en-US" altLang="zh-CN" dirty="0"/>
              <a:t>xxx.</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25</a:t>
            </a:fld>
            <a:endParaRPr lang="zh-CN" altLang="en-US"/>
          </a:p>
        </p:txBody>
      </p:sp>
    </p:spTree>
    <p:extLst>
      <p:ext uri="{BB962C8B-B14F-4D97-AF65-F5344CB8AC3E}">
        <p14:creationId xmlns:p14="http://schemas.microsoft.com/office/powerpoint/2010/main" val="3046568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5</a:t>
            </a:fld>
            <a:endParaRPr lang="zh-CN" altLang="en-US"/>
          </a:p>
        </p:txBody>
      </p:sp>
    </p:spTree>
    <p:extLst>
      <p:ext uri="{BB962C8B-B14F-4D97-AF65-F5344CB8AC3E}">
        <p14:creationId xmlns:p14="http://schemas.microsoft.com/office/powerpoint/2010/main" val="729447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3222494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AISE is short for address independent</a:t>
            </a:r>
            <a:r>
              <a:rPr lang="en-US" baseline="0" dirty="0"/>
              <a:t> seed encryption. It is a technology for data encryption. The main idea is that instead of encrypt/decrypt the data directly, the processor encrypt counters into pad, and then XOR the pad with data for encryption and decryption. Meanwhile, there is a dedicated cache on-chip for the counters to improvement the performance.</a:t>
            </a:r>
            <a:endParaRPr lang="en-US" dirty="0"/>
          </a:p>
        </p:txBody>
      </p:sp>
      <p:sp>
        <p:nvSpPr>
          <p:cNvPr id="4" name="Slide Number Placeholder 3"/>
          <p:cNvSpPr>
            <a:spLocks noGrp="1"/>
          </p:cNvSpPr>
          <p:nvPr>
            <p:ph type="sldNum" sz="quarter" idx="10"/>
          </p:nvPr>
        </p:nvSpPr>
        <p:spPr/>
        <p:txBody>
          <a:bodyPr/>
          <a:lstStyle/>
          <a:p>
            <a:fld id="{F19F75ED-7B4A-A84E-974A-D66BE541BE1A}" type="slidenum">
              <a:rPr lang="en-US" smtClean="0"/>
              <a:t>32</a:t>
            </a:fld>
            <a:endParaRPr lang="en-US"/>
          </a:p>
        </p:txBody>
      </p:sp>
    </p:spTree>
    <p:extLst>
      <p:ext uri="{BB962C8B-B14F-4D97-AF65-F5344CB8AC3E}">
        <p14:creationId xmlns:p14="http://schemas.microsoft.com/office/powerpoint/2010/main" val="252559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SGX allows part</a:t>
            </a:r>
            <a:r>
              <a:rPr lang="en-US" baseline="0" dirty="0"/>
              <a:t> of application code to run in isolation inside an enclave. The enclave region of the main memory is encrypted. The content is only decrypted inside the CPU package using processor specific keys. Thus, even if a malicious adversary has full control over the hardware, it cannot access/modify the enclave. Also, the enclave is protected from other software running in the host, including the OS and hypervisor. In summary, the TCB is the CPU package and the application code running inside and enclave. </a:t>
            </a:r>
            <a:endParaRPr lang="en-US" dirty="0"/>
          </a:p>
        </p:txBody>
      </p:sp>
      <p:sp>
        <p:nvSpPr>
          <p:cNvPr id="4" name="Slide Number Placeholder 3"/>
          <p:cNvSpPr>
            <a:spLocks noGrp="1"/>
          </p:cNvSpPr>
          <p:nvPr>
            <p:ph type="sldNum" sz="quarter" idx="10"/>
          </p:nvPr>
        </p:nvSpPr>
        <p:spPr/>
        <p:txBody>
          <a:bodyPr/>
          <a:lstStyle/>
          <a:p>
            <a:fld id="{6A4D1E1F-225E-47EA-97EE-DC94BDC66069}" type="slidenum">
              <a:rPr lang="ko-KR" altLang="en-US" smtClean="0"/>
              <a:t>36</a:t>
            </a:fld>
            <a:endParaRPr lang="ko-KR" altLang="en-US"/>
          </a:p>
        </p:txBody>
      </p:sp>
    </p:spTree>
    <p:extLst>
      <p:ext uri="{BB962C8B-B14F-4D97-AF65-F5344CB8AC3E}">
        <p14:creationId xmlns:p14="http://schemas.microsoft.com/office/powerpoint/2010/main" val="393585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SGX</a:t>
            </a:r>
            <a:r>
              <a:rPr lang="en-US" altLang="ko-KR" baseline="0" dirty="0"/>
              <a:t> also support remote attestation. So an enclave program running on a host makes a remote attestation request. The remote platform creates a hash of the enclave or measurement. Then it passes this info to a specially purposed enclave who signs this with a group key. As part of the remote attestation, one can also exchange information, this is often used for </a:t>
            </a:r>
            <a:r>
              <a:rPr lang="en-US" altLang="ko-KR" baseline="0" dirty="0" err="1"/>
              <a:t>Diffie</a:t>
            </a:r>
            <a:r>
              <a:rPr lang="en-US" altLang="ko-KR" baseline="0" dirty="0"/>
              <a:t>-Hellman key exchange to bootstrap a secure channel between two enclaves. </a:t>
            </a:r>
            <a:endParaRPr lang="ko-KR" altLang="en-US" dirty="0"/>
          </a:p>
        </p:txBody>
      </p:sp>
      <p:sp>
        <p:nvSpPr>
          <p:cNvPr id="4" name="슬라이드 번호 개체 틀 3"/>
          <p:cNvSpPr>
            <a:spLocks noGrp="1"/>
          </p:cNvSpPr>
          <p:nvPr>
            <p:ph type="sldNum" sz="quarter" idx="10"/>
          </p:nvPr>
        </p:nvSpPr>
        <p:spPr/>
        <p:txBody>
          <a:bodyPr/>
          <a:lstStyle/>
          <a:p>
            <a:fld id="{6A4D1E1F-225E-47EA-97EE-DC94BDC66069}" type="slidenum">
              <a:rPr lang="ko-KR" altLang="en-US" smtClean="0"/>
              <a:t>37</a:t>
            </a:fld>
            <a:endParaRPr lang="ko-KR" altLang="en-US"/>
          </a:p>
        </p:txBody>
      </p:sp>
    </p:spTree>
    <p:extLst>
      <p:ext uri="{BB962C8B-B14F-4D97-AF65-F5344CB8AC3E}">
        <p14:creationId xmlns:p14="http://schemas.microsoft.com/office/powerpoint/2010/main" val="425454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show</a:t>
            </a:r>
            <a:r>
              <a:rPr kumimoji="1" lang="zh-CN" altLang="en-US" dirty="0"/>
              <a:t> </a:t>
            </a:r>
            <a:r>
              <a:rPr kumimoji="1" lang="en-US" altLang="zh-CN" dirty="0"/>
              <a:t>one</a:t>
            </a:r>
            <a:r>
              <a:rPr kumimoji="1" lang="zh-CN" altLang="en-US" dirty="0"/>
              <a:t> </a:t>
            </a:r>
            <a:r>
              <a:rPr kumimoji="1" lang="en-US" altLang="zh-CN" dirty="0"/>
              <a:t>example:</a:t>
            </a:r>
            <a:r>
              <a:rPr kumimoji="1" lang="zh-CN" altLang="en-US" dirty="0"/>
              <a:t> </a:t>
            </a:r>
            <a:r>
              <a:rPr kumimoji="1" lang="en-US" altLang="zh-CN" dirty="0"/>
              <a:t>the</a:t>
            </a:r>
            <a:r>
              <a:rPr kumimoji="1" lang="zh-CN" altLang="en-US" dirty="0"/>
              <a:t> </a:t>
            </a:r>
            <a:r>
              <a:rPr kumimoji="1" lang="en-US" altLang="zh-CN" dirty="0"/>
              <a:t>boomerang</a:t>
            </a:r>
            <a:r>
              <a:rPr kumimoji="1" lang="zh-CN" altLang="en-US" dirty="0"/>
              <a:t> </a:t>
            </a:r>
            <a:r>
              <a:rPr kumimoji="1" lang="en-US" altLang="zh-CN" dirty="0"/>
              <a:t>attack</a:t>
            </a:r>
            <a:r>
              <a:rPr kumimoji="1" lang="zh-CN" altLang="en-US" dirty="0"/>
              <a:t> </a:t>
            </a:r>
            <a:r>
              <a:rPr kumimoji="1" lang="en-US" altLang="zh-CN" dirty="0"/>
              <a:t>on</a:t>
            </a:r>
            <a:r>
              <a:rPr kumimoji="1" lang="zh-CN" altLang="en-US" dirty="0"/>
              <a:t> </a:t>
            </a:r>
            <a:r>
              <a:rPr kumimoji="1" lang="en-US" altLang="zh-CN" dirty="0"/>
              <a:t>2016</a:t>
            </a:r>
            <a:r>
              <a:rPr kumimoji="1" lang="zh-CN" altLang="en-US" dirty="0"/>
              <a:t> </a:t>
            </a:r>
            <a:r>
              <a:rPr kumimoji="1" lang="en-US" altLang="zh-CN" dirty="0"/>
              <a:t>and</a:t>
            </a:r>
            <a:r>
              <a:rPr kumimoji="1" lang="zh-CN" altLang="en-US" dirty="0"/>
              <a:t> </a:t>
            </a:r>
            <a:r>
              <a:rPr kumimoji="1" lang="en-US" altLang="zh-CN" dirty="0"/>
              <a:t>published</a:t>
            </a:r>
            <a:r>
              <a:rPr kumimoji="1" lang="zh-CN" altLang="en-US" dirty="0"/>
              <a:t> </a:t>
            </a:r>
            <a:r>
              <a:rPr kumimoji="1" lang="en-US" altLang="zh-CN" dirty="0"/>
              <a:t>on</a:t>
            </a:r>
            <a:r>
              <a:rPr kumimoji="1" lang="zh-CN" altLang="en-US" dirty="0"/>
              <a:t> </a:t>
            </a:r>
            <a:r>
              <a:rPr kumimoji="1" lang="en-US" altLang="zh-CN" dirty="0"/>
              <a:t>2017.</a:t>
            </a:r>
          </a:p>
          <a:p>
            <a:r>
              <a:rPr kumimoji="1" lang="en-US" altLang="zh-CN" dirty="0"/>
              <a:t>In</a:t>
            </a:r>
            <a:r>
              <a:rPr kumimoji="1" lang="zh-CN" altLang="en-US" dirty="0"/>
              <a:t> </a:t>
            </a:r>
            <a:r>
              <a:rPr kumimoji="1" lang="en-US" altLang="zh-CN" dirty="0"/>
              <a:t>this</a:t>
            </a:r>
            <a:r>
              <a:rPr kumimoji="1" lang="zh-CN" altLang="en-US" dirty="0"/>
              <a:t> </a:t>
            </a:r>
            <a:r>
              <a:rPr kumimoji="1" lang="en-US" altLang="zh-CN" dirty="0"/>
              <a:t>example,</a:t>
            </a:r>
            <a:r>
              <a:rPr kumimoji="1" lang="zh-CN" altLang="en-US" dirty="0"/>
              <a:t> </a:t>
            </a:r>
            <a:r>
              <a:rPr kumimoji="1" lang="en-US" altLang="zh-CN" dirty="0"/>
              <a:t>a</a:t>
            </a:r>
            <a:r>
              <a:rPr kumimoji="1" lang="zh-CN" altLang="en-US" dirty="0"/>
              <a:t> </a:t>
            </a:r>
            <a:r>
              <a:rPr kumimoji="1" lang="en-US" altLang="zh-CN" dirty="0"/>
              <a:t>time</a:t>
            </a:r>
            <a:r>
              <a:rPr kumimoji="1" lang="zh-CN" altLang="en-US" dirty="0"/>
              <a:t> </a:t>
            </a:r>
            <a:r>
              <a:rPr kumimoji="1" lang="en-US" altLang="zh-CN" dirty="0"/>
              <a:t>service</a:t>
            </a:r>
            <a:r>
              <a:rPr kumimoji="1" lang="zh-CN" altLang="en-US" dirty="0"/>
              <a:t> </a:t>
            </a:r>
            <a:r>
              <a:rPr kumimoji="1" lang="en-US" altLang="zh-CN" dirty="0"/>
              <a:t>running</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secure</a:t>
            </a:r>
            <a:r>
              <a:rPr kumimoji="1" lang="zh-CN" altLang="en-US" dirty="0"/>
              <a:t> </a:t>
            </a:r>
            <a:r>
              <a:rPr kumimoji="1" lang="en-US" altLang="zh-CN" dirty="0"/>
              <a:t>world,</a:t>
            </a:r>
            <a:r>
              <a:rPr kumimoji="1" lang="zh-CN" altLang="en-US" dirty="0"/>
              <a:t> </a:t>
            </a:r>
            <a:r>
              <a:rPr kumimoji="1" lang="en-US" altLang="zh-CN" dirty="0"/>
              <a:t>which</a:t>
            </a:r>
            <a:r>
              <a:rPr kumimoji="1" lang="zh-CN" altLang="en-US" dirty="0"/>
              <a:t> </a:t>
            </a:r>
            <a:r>
              <a:rPr kumimoji="1" lang="en-US" altLang="zh-CN" dirty="0"/>
              <a:t>will</a:t>
            </a:r>
            <a:r>
              <a:rPr kumimoji="1" lang="zh-CN" altLang="en-US" dirty="0"/>
              <a:t> </a:t>
            </a:r>
            <a:r>
              <a:rPr kumimoji="1" lang="en-US" altLang="zh-CN" dirty="0"/>
              <a:t>write</a:t>
            </a:r>
            <a:r>
              <a:rPr kumimoji="1" lang="zh-CN" altLang="en-US" dirty="0"/>
              <a:t> </a:t>
            </a:r>
            <a:r>
              <a:rPr kumimoji="1" lang="en-US" altLang="zh-CN" dirty="0"/>
              <a:t>current</a:t>
            </a:r>
            <a:r>
              <a:rPr kumimoji="1" lang="zh-CN" altLang="en-US" dirty="0"/>
              <a:t> </a:t>
            </a:r>
            <a:r>
              <a:rPr kumimoji="1" lang="en-US" altLang="zh-CN" dirty="0"/>
              <a:t>time</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memory</a:t>
            </a:r>
            <a:r>
              <a:rPr kumimoji="1" lang="zh-CN" altLang="en-US" dirty="0"/>
              <a:t> </a:t>
            </a:r>
            <a:r>
              <a:rPr kumimoji="1" lang="en-US" altLang="zh-CN" dirty="0"/>
              <a:t>address</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passed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service</a:t>
            </a:r>
            <a:r>
              <a:rPr kumimoji="1" lang="zh-CN" altLang="en-US" dirty="0"/>
              <a:t> </a:t>
            </a:r>
            <a:r>
              <a:rPr kumimoji="1" lang="en-US" altLang="zh-CN" dirty="0"/>
              <a:t>routine</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parameter.</a:t>
            </a:r>
            <a:r>
              <a:rPr kumimoji="1" lang="zh-CN" altLang="en-US" dirty="0"/>
              <a:t> </a:t>
            </a:r>
            <a:r>
              <a:rPr kumimoji="1" lang="en-US" altLang="zh-CN" dirty="0"/>
              <a:t>The</a:t>
            </a:r>
            <a:r>
              <a:rPr kumimoji="1" lang="zh-CN" altLang="en-US" dirty="0"/>
              <a:t> </a:t>
            </a:r>
            <a:r>
              <a:rPr kumimoji="1" lang="en-US" altLang="zh-CN" dirty="0"/>
              <a:t>bug,</a:t>
            </a:r>
            <a:r>
              <a:rPr kumimoji="1" lang="zh-CN" altLang="en-US" dirty="0"/>
              <a:t> </a:t>
            </a:r>
            <a:r>
              <a:rPr kumimoji="1" lang="en-US" altLang="zh-CN" dirty="0"/>
              <a:t>as</a:t>
            </a:r>
            <a:r>
              <a:rPr kumimoji="1" lang="zh-CN" altLang="en-US" dirty="0"/>
              <a:t> </a:t>
            </a:r>
            <a:r>
              <a:rPr kumimoji="1" lang="en-US" altLang="zh-CN" dirty="0"/>
              <a:t>many</a:t>
            </a:r>
            <a:r>
              <a:rPr kumimoji="1" lang="zh-CN" altLang="en-US" dirty="0"/>
              <a:t> </a:t>
            </a:r>
            <a:r>
              <a:rPr kumimoji="1" lang="en-US" altLang="zh-CN" dirty="0"/>
              <a:t>bugs,</a:t>
            </a:r>
            <a:r>
              <a:rPr kumimoji="1" lang="zh-CN" altLang="en-US" dirty="0"/>
              <a:t> </a:t>
            </a:r>
            <a:r>
              <a:rPr kumimoji="1" lang="en-US" altLang="zh-CN" dirty="0"/>
              <a:t>is</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routine</a:t>
            </a:r>
            <a:r>
              <a:rPr kumimoji="1" lang="zh-CN" altLang="en-US" dirty="0"/>
              <a:t> </a:t>
            </a:r>
            <a:r>
              <a:rPr kumimoji="1" lang="en-US" altLang="zh-CN" dirty="0"/>
              <a:t>forgets</a:t>
            </a:r>
            <a:r>
              <a:rPr kumimoji="1" lang="zh-CN" altLang="en-US" dirty="0"/>
              <a:t> </a:t>
            </a:r>
            <a:r>
              <a:rPr kumimoji="1" lang="en-US" altLang="zh-CN" dirty="0"/>
              <a:t>to</a:t>
            </a:r>
            <a:r>
              <a:rPr kumimoji="1" lang="zh-CN" altLang="en-US" dirty="0"/>
              <a:t> </a:t>
            </a:r>
            <a:r>
              <a:rPr kumimoji="1" lang="en-US" altLang="zh-CN" dirty="0"/>
              <a:t>check</a:t>
            </a:r>
            <a:r>
              <a:rPr kumimoji="1" lang="zh-CN" altLang="en-US" dirty="0"/>
              <a:t> </a:t>
            </a:r>
            <a:r>
              <a:rPr kumimoji="1" lang="en-US" altLang="zh-CN" dirty="0"/>
              <a:t>the</a:t>
            </a:r>
            <a:r>
              <a:rPr kumimoji="1" lang="zh-CN" altLang="en-US" dirty="0"/>
              <a:t> </a:t>
            </a:r>
            <a:r>
              <a:rPr kumimoji="1" lang="en-US" altLang="zh-CN" dirty="0"/>
              <a:t>range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address.</a:t>
            </a:r>
          </a:p>
          <a:p>
            <a:r>
              <a:rPr kumimoji="1" lang="en-US" altLang="zh-CN" dirty="0"/>
              <a:t>Recall</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TEE</a:t>
            </a:r>
            <a:r>
              <a:rPr kumimoji="1" lang="zh-CN" altLang="en-US" dirty="0"/>
              <a:t> </a:t>
            </a:r>
            <a:r>
              <a:rPr kumimoji="1" lang="en-US" altLang="zh-CN" dirty="0"/>
              <a:t>has</a:t>
            </a:r>
            <a:r>
              <a:rPr kumimoji="1" lang="zh-CN" altLang="en-US" dirty="0"/>
              <a:t> </a:t>
            </a:r>
            <a:r>
              <a:rPr kumimoji="1" lang="en-US" altLang="zh-CN" dirty="0"/>
              <a:t>highest</a:t>
            </a:r>
            <a:r>
              <a:rPr kumimoji="1" lang="zh-CN" altLang="en-US" dirty="0"/>
              <a:t> </a:t>
            </a:r>
            <a:r>
              <a:rPr kumimoji="1" lang="en-US" altLang="zh-CN" dirty="0"/>
              <a:t>privilege,</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write</a:t>
            </a:r>
            <a:r>
              <a:rPr kumimoji="1" lang="zh-CN" altLang="en-US" dirty="0"/>
              <a:t> </a:t>
            </a:r>
            <a:r>
              <a:rPr kumimoji="1" lang="en-US" altLang="zh-CN" dirty="0"/>
              <a:t>to</a:t>
            </a:r>
            <a:r>
              <a:rPr kumimoji="1" lang="zh-CN" altLang="en-US" dirty="0"/>
              <a:t> </a:t>
            </a:r>
            <a:r>
              <a:rPr kumimoji="1" lang="en-US" altLang="zh-CN" dirty="0"/>
              <a:t>any</a:t>
            </a:r>
            <a:r>
              <a:rPr kumimoji="1" lang="zh-CN" altLang="en-US" dirty="0"/>
              <a:t> </a:t>
            </a:r>
            <a:r>
              <a:rPr kumimoji="1" lang="en-US" altLang="zh-CN" dirty="0"/>
              <a:t>memory</a:t>
            </a:r>
            <a:r>
              <a:rPr kumimoji="1" lang="zh-CN" altLang="en-US" dirty="0"/>
              <a:t> </a:t>
            </a:r>
            <a:r>
              <a:rPr kumimoji="1" lang="en-US" altLang="zh-CN" dirty="0"/>
              <a:t>address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a:t>value</a:t>
            </a:r>
            <a:r>
              <a:rPr kumimoji="1" lang="zh-CN" altLang="en-US" dirty="0"/>
              <a:t> </a:t>
            </a:r>
            <a:r>
              <a:rPr kumimoji="1" lang="en-US" altLang="zh-CN" dirty="0"/>
              <a:t>of</a:t>
            </a:r>
            <a:r>
              <a:rPr kumimoji="1" lang="zh-CN" altLang="en-US" dirty="0"/>
              <a:t> </a:t>
            </a:r>
            <a:r>
              <a:rPr kumimoji="1" lang="en-US" altLang="zh-CN" dirty="0"/>
              <a:t>current</a:t>
            </a:r>
            <a:r>
              <a:rPr kumimoji="1" lang="zh-CN" altLang="en-US" dirty="0"/>
              <a:t> </a:t>
            </a:r>
            <a:r>
              <a:rPr kumimoji="1" lang="en-US" altLang="zh-CN" dirty="0"/>
              <a:t>time,</a:t>
            </a:r>
            <a:r>
              <a:rPr kumimoji="1" lang="zh-CN" altLang="en-US" dirty="0"/>
              <a:t> </a:t>
            </a:r>
            <a:r>
              <a:rPr kumimoji="1" lang="en-US" altLang="zh-CN" dirty="0"/>
              <a:t>which</a:t>
            </a:r>
            <a:r>
              <a:rPr kumimoji="1" lang="zh-CN" altLang="en-US" dirty="0"/>
              <a:t> </a:t>
            </a:r>
            <a:r>
              <a:rPr kumimoji="1" lang="en-US" altLang="zh-CN" dirty="0"/>
              <a:t>can</a:t>
            </a:r>
            <a:r>
              <a:rPr kumimoji="1" lang="zh-CN" altLang="en-US" dirty="0"/>
              <a:t> </a:t>
            </a:r>
            <a:r>
              <a:rPr kumimoji="1" lang="en-US" altLang="zh-CN" dirty="0"/>
              <a:t>also</a:t>
            </a:r>
            <a:r>
              <a:rPr kumimoji="1" lang="zh-CN" altLang="en-US" dirty="0"/>
              <a:t> </a:t>
            </a:r>
            <a:r>
              <a:rPr kumimoji="1" lang="en-US" altLang="zh-CN" dirty="0"/>
              <a:t>be</a:t>
            </a:r>
            <a:r>
              <a:rPr kumimoji="1" lang="zh-CN" altLang="en-US" dirty="0"/>
              <a:t> </a:t>
            </a:r>
            <a:r>
              <a:rPr kumimoji="1" lang="en-US" altLang="zh-CN" dirty="0"/>
              <a:t>controlled.</a:t>
            </a:r>
          </a:p>
          <a:p>
            <a:r>
              <a:rPr kumimoji="1" lang="en-US" altLang="zh-CN" dirty="0"/>
              <a:t>Similar</a:t>
            </a:r>
            <a:r>
              <a:rPr kumimoji="1" lang="zh-CN" altLang="en-US" dirty="0"/>
              <a:t> </a:t>
            </a:r>
            <a:r>
              <a:rPr kumimoji="1" lang="en-US" altLang="zh-CN" dirty="0"/>
              <a:t>bugs</a:t>
            </a:r>
            <a:r>
              <a:rPr kumimoji="1" lang="zh-CN" altLang="en-US" dirty="0"/>
              <a:t> </a:t>
            </a:r>
            <a:r>
              <a:rPr kumimoji="1" lang="en-US" altLang="zh-CN" dirty="0"/>
              <a:t>are</a:t>
            </a:r>
            <a:r>
              <a:rPr kumimoji="1" lang="zh-CN" altLang="en-US" dirty="0"/>
              <a:t> </a:t>
            </a:r>
            <a:r>
              <a:rPr kumimoji="1" lang="en-US" altLang="zh-CN" dirty="0"/>
              <a:t>found</a:t>
            </a:r>
            <a:r>
              <a:rPr kumimoji="1" lang="zh-CN" altLang="en-US" dirty="0"/>
              <a:t> </a:t>
            </a:r>
            <a:r>
              <a:rPr kumimoji="1" lang="en-US" altLang="zh-CN" dirty="0"/>
              <a:t>in</a:t>
            </a:r>
            <a:r>
              <a:rPr kumimoji="1" lang="zh-CN" altLang="en-US" dirty="0"/>
              <a:t> </a:t>
            </a:r>
            <a:r>
              <a:rPr kumimoji="1" lang="en-US" altLang="zh-CN" dirty="0"/>
              <a:t>various</a:t>
            </a:r>
            <a:r>
              <a:rPr kumimoji="1" lang="zh-CN" altLang="en-US" dirty="0"/>
              <a:t> </a:t>
            </a:r>
            <a:r>
              <a:rPr kumimoji="1" lang="en-US" altLang="zh-CN" dirty="0"/>
              <a:t>TEE</a:t>
            </a:r>
            <a:r>
              <a:rPr kumimoji="1" lang="zh-CN" altLang="en-US" dirty="0"/>
              <a:t> </a:t>
            </a:r>
            <a:r>
              <a:rPr kumimoji="1" lang="en-US" altLang="zh-CN" dirty="0"/>
              <a:t>OS.</a:t>
            </a:r>
          </a:p>
          <a:p>
            <a:r>
              <a:rPr kumimoji="1" lang="en-US" altLang="zh-CN" dirty="0"/>
              <a:t>Thus,</a:t>
            </a:r>
            <a:r>
              <a:rPr kumimoji="1" lang="zh-CN" altLang="en-US" dirty="0"/>
              <a:t> </a:t>
            </a:r>
            <a:r>
              <a:rPr kumimoji="1" lang="en-US" altLang="zh-CN" dirty="0"/>
              <a:t>we</a:t>
            </a:r>
            <a:r>
              <a:rPr kumimoji="1" lang="zh-CN" altLang="en-US" dirty="0"/>
              <a:t> </a:t>
            </a:r>
            <a:r>
              <a:rPr kumimoji="1" lang="en-US" altLang="zh-CN" dirty="0"/>
              <a:t>argue</a:t>
            </a:r>
            <a:r>
              <a:rPr kumimoji="1" lang="zh-CN" altLang="en-US" dirty="0"/>
              <a:t> </a:t>
            </a:r>
            <a:r>
              <a:rPr kumimoji="1" lang="en-US" altLang="zh-CN" dirty="0"/>
              <a:t>that</a:t>
            </a:r>
            <a:r>
              <a:rPr kumimoji="1" lang="zh-CN" altLang="en-US" dirty="0"/>
              <a:t> </a:t>
            </a:r>
            <a:r>
              <a:rPr kumimoji="1" lang="en-US" altLang="zh-CN" dirty="0"/>
              <a:t>TEE</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deprivileged,</a:t>
            </a:r>
            <a:r>
              <a:rPr kumimoji="1" lang="zh-CN" altLang="en-US" dirty="0"/>
              <a:t> </a:t>
            </a:r>
            <a:r>
              <a:rPr kumimoji="1" lang="en-US" altLang="zh-CN" dirty="0"/>
              <a:t>otherwise</a:t>
            </a:r>
            <a:r>
              <a:rPr kumimoji="1" lang="zh-CN" altLang="en-US" dirty="0"/>
              <a:t> </a:t>
            </a:r>
            <a:r>
              <a:rPr kumimoji="1" lang="en-US" altLang="zh-CN" dirty="0"/>
              <a:t>a</a:t>
            </a:r>
            <a:r>
              <a:rPr kumimoji="1" lang="zh-CN" altLang="en-US" dirty="0"/>
              <a:t> </a:t>
            </a:r>
            <a:r>
              <a:rPr kumimoji="1" lang="en-US" altLang="zh-CN" dirty="0"/>
              <a:t>breached</a:t>
            </a:r>
            <a:r>
              <a:rPr kumimoji="1" lang="zh-CN" altLang="en-US" dirty="0"/>
              <a:t> </a:t>
            </a:r>
            <a:r>
              <a:rPr kumimoji="1" lang="en-US" altLang="zh-CN" dirty="0"/>
              <a:t>TEE</a:t>
            </a:r>
            <a:r>
              <a:rPr kumimoji="1" lang="zh-CN" altLang="en-US" dirty="0"/>
              <a:t> </a:t>
            </a:r>
            <a:r>
              <a:rPr kumimoji="1" lang="en-US" altLang="zh-CN" dirty="0"/>
              <a:t>may</a:t>
            </a:r>
            <a:r>
              <a:rPr kumimoji="1" lang="zh-CN" altLang="en-US" dirty="0"/>
              <a:t> </a:t>
            </a:r>
            <a:r>
              <a:rPr kumimoji="1" lang="en-US" altLang="zh-CN" dirty="0"/>
              <a:t>do</a:t>
            </a:r>
            <a:r>
              <a:rPr kumimoji="1" lang="zh-CN" altLang="en-US" dirty="0"/>
              <a:t> </a:t>
            </a:r>
            <a:r>
              <a:rPr kumimoji="1" lang="en-US" altLang="zh-CN" dirty="0"/>
              <a:t>arbitrary</a:t>
            </a:r>
            <a:r>
              <a:rPr kumimoji="1" lang="zh-CN" altLang="en-US" dirty="0"/>
              <a:t> </a:t>
            </a:r>
            <a:r>
              <a:rPr kumimoji="1" lang="en-US" altLang="zh-CN" dirty="0"/>
              <a:t>writing.</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37154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setup of the system where we induce disturbance errors. It has an x86 processor connected to a DRAM module, which is initially populated with a known data-pattern – in this case, all ‘1’s. Our goal, is to construct a program that repeatedly toggles the row at address X.</a:t>
            </a:r>
          </a:p>
          <a:p>
            <a:endParaRPr lang="en-US" baseline="0" dirty="0"/>
          </a:p>
          <a:p>
            <a:r>
              <a:rPr lang="en-US" baseline="0" dirty="0"/>
              <a:t>However, this cannot be achieved just by issuing many loads to address X. This is because of two reasons. First, cache hits in the processor prevent the load from reaching DRAM. But we can avoid this by flushing X from the cache. Second, when there are consecutive accesses to the same row, the processor keeps the row open without closing it. But we can avoid this by interleaving accesses to two different rows: X and Y.</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881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assembly code that behaves precisely in the manner that I just described. It first opens row X and fetches a </a:t>
            </a:r>
            <a:r>
              <a:rPr lang="en-US" baseline="0" dirty="0" err="1"/>
              <a:t>cacheline</a:t>
            </a:r>
            <a:r>
              <a:rPr lang="en-US" baseline="0" dirty="0"/>
              <a:t> into the processor. But since the next access is to a different row, the processor is forced to close row X before opening row Y. And from row Y, another </a:t>
            </a:r>
            <a:r>
              <a:rPr lang="en-US" baseline="0" dirty="0" err="1"/>
              <a:t>cacheline</a:t>
            </a:r>
            <a:r>
              <a:rPr lang="en-US" baseline="0" dirty="0"/>
              <a:t> is fetched. Subsequently, the two flush instructions evict the </a:t>
            </a:r>
            <a:r>
              <a:rPr lang="en-US" baseline="0" dirty="0" err="1"/>
              <a:t>cachelines</a:t>
            </a:r>
            <a:r>
              <a:rPr lang="en-US" baseline="0" dirty="0"/>
              <a:t> from the processor. Each iteration of the code toggles the two rows X and Y, and after many iterations, many errors appear in adjacent rows.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1837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6873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49</a:t>
            </a:fld>
            <a:endParaRPr lang="en-US" altLang="zh-TW"/>
          </a:p>
        </p:txBody>
      </p:sp>
    </p:spTree>
    <p:extLst>
      <p:ext uri="{BB962C8B-B14F-4D97-AF65-F5344CB8AC3E}">
        <p14:creationId xmlns:p14="http://schemas.microsoft.com/office/powerpoint/2010/main" val="3781620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50</a:t>
            </a:fld>
            <a:endParaRPr lang="en-US" altLang="zh-TW"/>
          </a:p>
        </p:txBody>
      </p:sp>
    </p:spTree>
    <p:extLst>
      <p:ext uri="{BB962C8B-B14F-4D97-AF65-F5344CB8AC3E}">
        <p14:creationId xmlns:p14="http://schemas.microsoft.com/office/powerpoint/2010/main" val="2782875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3219909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51</a:t>
            </a:fld>
            <a:endParaRPr lang="en-US" altLang="zh-TW"/>
          </a:p>
        </p:txBody>
      </p:sp>
    </p:spTree>
    <p:extLst>
      <p:ext uri="{BB962C8B-B14F-4D97-AF65-F5344CB8AC3E}">
        <p14:creationId xmlns:p14="http://schemas.microsoft.com/office/powerpoint/2010/main" val="3277046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52</a:t>
            </a:fld>
            <a:endParaRPr lang="en-US" altLang="zh-TW"/>
          </a:p>
        </p:txBody>
      </p:sp>
    </p:spTree>
    <p:extLst>
      <p:ext uri="{BB962C8B-B14F-4D97-AF65-F5344CB8AC3E}">
        <p14:creationId xmlns:p14="http://schemas.microsoft.com/office/powerpoint/2010/main" val="899166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53</a:t>
            </a:fld>
            <a:endParaRPr lang="en-US" altLang="zh-TW"/>
          </a:p>
        </p:txBody>
      </p:sp>
    </p:spTree>
    <p:extLst>
      <p:ext uri="{BB962C8B-B14F-4D97-AF65-F5344CB8AC3E}">
        <p14:creationId xmlns:p14="http://schemas.microsoft.com/office/powerpoint/2010/main" val="2443985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54</a:t>
            </a:fld>
            <a:endParaRPr lang="en-US" altLang="zh-TW"/>
          </a:p>
        </p:txBody>
      </p:sp>
    </p:spTree>
    <p:extLst>
      <p:ext uri="{BB962C8B-B14F-4D97-AF65-F5344CB8AC3E}">
        <p14:creationId xmlns:p14="http://schemas.microsoft.com/office/powerpoint/2010/main" val="2569771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55</a:t>
            </a:fld>
            <a:endParaRPr lang="en-US" altLang="zh-TW"/>
          </a:p>
        </p:txBody>
      </p:sp>
    </p:spTree>
    <p:extLst>
      <p:ext uri="{BB962C8B-B14F-4D97-AF65-F5344CB8AC3E}">
        <p14:creationId xmlns:p14="http://schemas.microsoft.com/office/powerpoint/2010/main" val="1649128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56</a:t>
            </a:fld>
            <a:endParaRPr lang="en-US" altLang="zh-TW"/>
          </a:p>
        </p:txBody>
      </p:sp>
    </p:spTree>
    <p:extLst>
      <p:ext uri="{BB962C8B-B14F-4D97-AF65-F5344CB8AC3E}">
        <p14:creationId xmlns:p14="http://schemas.microsoft.com/office/powerpoint/2010/main" val="140581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377499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8</a:t>
            </a:fld>
            <a:endParaRPr lang="zh-CN" altLang="en-US"/>
          </a:p>
        </p:txBody>
      </p:sp>
    </p:spTree>
    <p:extLst>
      <p:ext uri="{BB962C8B-B14F-4D97-AF65-F5344CB8AC3E}">
        <p14:creationId xmlns:p14="http://schemas.microsoft.com/office/powerpoint/2010/main" val="162713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9</a:t>
            </a:fld>
            <a:endParaRPr lang="zh-CN" altLang="en-US"/>
          </a:p>
        </p:txBody>
      </p:sp>
    </p:spTree>
    <p:extLst>
      <p:ext uri="{BB962C8B-B14F-4D97-AF65-F5344CB8AC3E}">
        <p14:creationId xmlns:p14="http://schemas.microsoft.com/office/powerpoint/2010/main" val="2560694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238928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317268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err="1"/>
              <a:t>Awaring</a:t>
            </a:r>
            <a:r>
              <a:rPr lang="en-US" baseline="0" dirty="0"/>
              <a:t> of these problems, the goal of </a:t>
            </a:r>
            <a:r>
              <a:rPr lang="en-US" baseline="0" dirty="0" err="1"/>
              <a:t>cloudvisor</a:t>
            </a:r>
            <a:r>
              <a:rPr lang="en-US" baseline="0" dirty="0"/>
              <a:t> is to ...</a:t>
            </a:r>
            <a:endParaRPr lang="en-US" dirty="0"/>
          </a:p>
        </p:txBody>
      </p:sp>
      <p:sp>
        <p:nvSpPr>
          <p:cNvPr id="4" name="Slide Number Placeholder 3"/>
          <p:cNvSpPr>
            <a:spLocks noGrp="1"/>
          </p:cNvSpPr>
          <p:nvPr>
            <p:ph type="sldNum" sz="quarter" idx="10"/>
          </p:nvPr>
        </p:nvSpPr>
        <p:spPr/>
        <p:txBody>
          <a:bodyPr/>
          <a:lstStyle/>
          <a:p>
            <a:fld id="{91E32BA6-A9CA-41FD-A37D-BCFCEECD83F4}" type="slidenum">
              <a:rPr lang="en-US" smtClean="0"/>
              <a:pPr/>
              <a:t>13</a:t>
            </a:fld>
            <a:endParaRPr lang="en-US"/>
          </a:p>
        </p:txBody>
      </p:sp>
    </p:spTree>
    <p:extLst>
      <p:ext uri="{BB962C8B-B14F-4D97-AF65-F5344CB8AC3E}">
        <p14:creationId xmlns:p14="http://schemas.microsoft.com/office/powerpoint/2010/main" val="2133292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6"/>
            <a:ext cx="7772400" cy="1225021"/>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fld id="{66A7A40B-EA42-4A59-BDB5-85EFA65BC5FC}" type="datetimeFigureOut">
              <a:rPr lang="zh-CN" altLang="en-US" smtClean="0"/>
              <a:t>2019/12/26</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05084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7"/>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7"/>
            <a:ext cx="6019800" cy="487627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469566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tx1"/>
                </a:solidFill>
              </a:defRPr>
            </a:lvl1pPr>
          </a:lstStyle>
          <a:p>
            <a:pPr lvl="0"/>
            <a:r>
              <a:rPr lang="zh-CN" altLang="en-US" dirty="0"/>
              <a:t>输入标题</a:t>
            </a:r>
            <a:endParaRPr lang="en-US" altLang="zh-CN" dirty="0"/>
          </a:p>
        </p:txBody>
      </p:sp>
    </p:spTree>
    <p:extLst>
      <p:ext uri="{BB962C8B-B14F-4D97-AF65-F5344CB8AC3E}">
        <p14:creationId xmlns:p14="http://schemas.microsoft.com/office/powerpoint/2010/main" val="33049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a:latin typeface="DengXian" charset="0"/>
                <a:ea typeface="DengXian" charset="0"/>
                <a:cs typeface="DengXian"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normAutofit/>
          </a:bodyPr>
          <a:lstStyle>
            <a:lvl1pPr>
              <a:lnSpc>
                <a:spcPct val="120000"/>
              </a:lnSpc>
              <a:defRPr sz="2600" b="0" i="0">
                <a:latin typeface="DengXian" charset="0"/>
                <a:ea typeface="DengXian" charset="0"/>
                <a:cs typeface="DengXian" charset="0"/>
              </a:defRPr>
            </a:lvl1pPr>
            <a:lvl2pPr>
              <a:lnSpc>
                <a:spcPct val="120000"/>
              </a:lnSpc>
              <a:defRPr sz="2400" b="0" i="0">
                <a:latin typeface="DengXian" charset="0"/>
                <a:ea typeface="DengXian" charset="0"/>
                <a:cs typeface="DengXian" charset="0"/>
              </a:defRPr>
            </a:lvl2pPr>
            <a:lvl3pPr>
              <a:lnSpc>
                <a:spcPct val="120000"/>
              </a:lnSpc>
              <a:defRPr sz="2000" b="0" i="0">
                <a:latin typeface="DengXian" charset="0"/>
                <a:ea typeface="DengXian" charset="0"/>
                <a:cs typeface="DengXian" charset="0"/>
              </a:defRPr>
            </a:lvl3pPr>
            <a:lvl4pPr>
              <a:lnSpc>
                <a:spcPct val="120000"/>
              </a:lnSpc>
              <a:defRPr sz="1800" b="0" i="0">
                <a:latin typeface="DengXian" charset="0"/>
                <a:ea typeface="DengXian" charset="0"/>
                <a:cs typeface="DengXian" charset="0"/>
              </a:defRPr>
            </a:lvl4pPr>
            <a:lvl5pPr>
              <a:lnSpc>
                <a:spcPct val="120000"/>
              </a:lnSpc>
              <a:defRPr sz="1800" b="0" i="0">
                <a:latin typeface="DengXian" charset="0"/>
                <a:ea typeface="DengXian" charset="0"/>
                <a:cs typeface="DengXian"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57077" y="457235"/>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0"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36512" y="3793604"/>
            <a:ext cx="179512"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98371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9"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74194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72082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25342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27541"/>
            <a:ext cx="3008313" cy="968376"/>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4"/>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4"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96685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4472783"/>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2019/12/26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46021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fld id="{66A7A40B-EA42-4A59-BDB5-85EFA65BC5FC}" type="datetimeFigureOut">
              <a:rPr lang="zh-CN" altLang="en-US" smtClean="0"/>
              <a:pPr/>
              <a:t>2019/12/26</a:t>
            </a:fld>
            <a:endParaRPr lang="zh-CN" altLang="en-US" dirty="0"/>
          </a:p>
        </p:txBody>
      </p:sp>
      <p:sp>
        <p:nvSpPr>
          <p:cNvPr id="5" name="页脚占位符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3600" kern="1200">
          <a:solidFill>
            <a:schemeClr val="tx1">
              <a:lumMod val="75000"/>
              <a:lumOff val="25000"/>
            </a:schemeClr>
          </a:solidFill>
          <a:latin typeface="DengXian" charset="0"/>
          <a:ea typeface="DengXian" charset="0"/>
          <a:cs typeface="DengXian" charset="0"/>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822" y="0"/>
            <a:ext cx="9162764" cy="37215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ctrTitle"/>
          </p:nvPr>
        </p:nvSpPr>
        <p:spPr>
          <a:xfrm>
            <a:off x="683568" y="2497460"/>
            <a:ext cx="7772400" cy="1225021"/>
          </a:xfrm>
        </p:spPr>
        <p:txBody>
          <a:bodyPr>
            <a:normAutofit/>
          </a:bodyPr>
          <a:lstStyle/>
          <a:p>
            <a:r>
              <a:rPr kumimoji="1" lang="en-US" altLang="zh-CN" sz="4400" dirty="0">
                <a:solidFill>
                  <a:schemeClr val="bg1"/>
                </a:solidFill>
              </a:rPr>
              <a:t>Enclave</a:t>
            </a:r>
            <a:r>
              <a:rPr kumimoji="1" lang="zh-CN" altLang="en-US" sz="4400" dirty="0">
                <a:solidFill>
                  <a:schemeClr val="bg1"/>
                </a:solidFill>
              </a:rPr>
              <a:t> </a:t>
            </a:r>
            <a:r>
              <a:rPr kumimoji="1" lang="en-US" altLang="zh-CN" sz="4400" dirty="0">
                <a:solidFill>
                  <a:schemeClr val="bg1"/>
                </a:solidFill>
              </a:rPr>
              <a:t>and</a:t>
            </a:r>
            <a:r>
              <a:rPr kumimoji="1" lang="zh-CN" altLang="en-US" sz="4400" dirty="0">
                <a:solidFill>
                  <a:schemeClr val="bg1"/>
                </a:solidFill>
              </a:rPr>
              <a:t> </a:t>
            </a:r>
            <a:r>
              <a:rPr kumimoji="1" lang="en-US" altLang="zh-CN" sz="4400" dirty="0">
                <a:solidFill>
                  <a:schemeClr val="bg1"/>
                </a:solidFill>
              </a:rPr>
              <a:t>TEE</a:t>
            </a:r>
            <a:endParaRPr kumimoji="1" lang="zh-CN" altLang="en-US" sz="4400" dirty="0">
              <a:solidFill>
                <a:schemeClr val="bg1"/>
              </a:solidFill>
            </a:endParaRPr>
          </a:p>
        </p:txBody>
      </p:sp>
      <p:sp>
        <p:nvSpPr>
          <p:cNvPr id="17" name="副标题 2"/>
          <p:cNvSpPr>
            <a:spLocks noGrp="1"/>
          </p:cNvSpPr>
          <p:nvPr>
            <p:ph type="subTitle" idx="1"/>
          </p:nvPr>
        </p:nvSpPr>
        <p:spPr>
          <a:xfrm>
            <a:off x="467544" y="252559"/>
            <a:ext cx="7416824" cy="504056"/>
          </a:xfrm>
        </p:spPr>
        <p:txBody>
          <a:bodyPr>
            <a:normAutofit/>
          </a:bodyPr>
          <a:lstStyle/>
          <a:p>
            <a:pPr algn="l"/>
            <a:r>
              <a:rPr lang="en-US" altLang="zh-CN" sz="1600" dirty="0">
                <a:solidFill>
                  <a:schemeClr val="bg1"/>
                </a:solidFill>
              </a:rPr>
              <a:t>Computer</a:t>
            </a:r>
            <a:r>
              <a:rPr lang="zh-CN" altLang="en-US" sz="1600" dirty="0">
                <a:solidFill>
                  <a:schemeClr val="bg1"/>
                </a:solidFill>
              </a:rPr>
              <a:t> </a:t>
            </a:r>
            <a:r>
              <a:rPr lang="en-US" altLang="zh-CN" sz="1600" dirty="0">
                <a:solidFill>
                  <a:schemeClr val="bg1"/>
                </a:solidFill>
              </a:rPr>
              <a:t>System</a:t>
            </a:r>
            <a:r>
              <a:rPr lang="zh-CN" altLang="en-US" sz="1600" dirty="0">
                <a:solidFill>
                  <a:schemeClr val="bg1"/>
                </a:solidFill>
              </a:rPr>
              <a:t> </a:t>
            </a:r>
            <a:r>
              <a:rPr lang="en-US" altLang="zh-CN" sz="1600" dirty="0">
                <a:solidFill>
                  <a:schemeClr val="bg1"/>
                </a:solidFill>
              </a:rPr>
              <a:t>Engineering,</a:t>
            </a:r>
            <a:r>
              <a:rPr lang="zh-CN" altLang="en-US" sz="1600" dirty="0">
                <a:solidFill>
                  <a:schemeClr val="bg1"/>
                </a:solidFill>
              </a:rPr>
              <a:t> </a:t>
            </a:r>
            <a:r>
              <a:rPr lang="en-US" altLang="zh-CN" sz="1600" dirty="0">
                <a:solidFill>
                  <a:schemeClr val="bg1"/>
                </a:solidFill>
              </a:rPr>
              <a:t>Fall</a:t>
            </a:r>
            <a:r>
              <a:rPr lang="zh-CN" altLang="en-US" sz="1600" dirty="0">
                <a:solidFill>
                  <a:schemeClr val="bg1"/>
                </a:solidFill>
              </a:rPr>
              <a:t> </a:t>
            </a:r>
            <a:r>
              <a:rPr lang="en-US" altLang="zh-CN" sz="1600" dirty="0">
                <a:solidFill>
                  <a:schemeClr val="bg1"/>
                </a:solidFill>
              </a:rPr>
              <a:t>2019.</a:t>
            </a:r>
            <a:r>
              <a:rPr lang="zh-CN" altLang="en-US" sz="1600" dirty="0">
                <a:solidFill>
                  <a:schemeClr val="bg1"/>
                </a:solidFill>
              </a:rPr>
              <a:t> </a:t>
            </a:r>
            <a:r>
              <a:rPr lang="en-US" altLang="zh-CN" sz="1600" dirty="0">
                <a:solidFill>
                  <a:schemeClr val="bg1"/>
                </a:solidFill>
              </a:rPr>
              <a:t>(IPADS,</a:t>
            </a:r>
            <a:r>
              <a:rPr lang="zh-CN" altLang="en-US" sz="1600" dirty="0">
                <a:solidFill>
                  <a:schemeClr val="bg1"/>
                </a:solidFill>
              </a:rPr>
              <a:t> </a:t>
            </a:r>
            <a:r>
              <a:rPr lang="en-US" altLang="zh-CN" sz="1600" dirty="0">
                <a:solidFill>
                  <a:schemeClr val="bg1"/>
                </a:solidFill>
              </a:rPr>
              <a:t>SJTU)</a:t>
            </a:r>
            <a:endParaRPr lang="zh-CN" altLang="en-US" sz="1600" dirty="0">
              <a:solidFill>
                <a:schemeClr val="bg1"/>
              </a:solidFill>
            </a:endParaRPr>
          </a:p>
        </p:txBody>
      </p:sp>
      <p:pic>
        <p:nvPicPr>
          <p:cNvPr id="1030" name="Picture 6" descr="http://korean.onlinesjtu.com/%E6%A0%A1%E5%BE%BD%E7%B3%BB%E5%88%97/%E7%BC%A9%E5%B0%8F%E7%89%88/%E8%93%9D%E8%89%B2%E7%B3%BB%20%E5%B0%8F%E5%B0%BA%E5%AF%B8%E6%A0%A1%E5%BE%BD%E5%B1%95%E5%BC%80%E5%BC%8F%20(10mm%E4%BB%A5%E4%B8%8B%E4%BD%BF%E7%94%A8)%20%5b%E8%BD%AC%E6%8D%A2%5d.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7277871" y="252559"/>
            <a:ext cx="1465253" cy="38534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标题 4"/>
          <p:cNvSpPr txBox="1">
            <a:spLocks/>
          </p:cNvSpPr>
          <p:nvPr/>
        </p:nvSpPr>
        <p:spPr>
          <a:xfrm>
            <a:off x="683568" y="3720711"/>
            <a:ext cx="7772400" cy="86498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solidFill>
                <a:latin typeface="微软雅黑 Light" panose="020B0502040204020203" pitchFamily="34" charset="-122"/>
                <a:ea typeface="微软雅黑 Light" panose="020B0502040204020203" pitchFamily="34" charset="-122"/>
                <a:cs typeface="+mj-cs"/>
              </a:defRPr>
            </a:lvl1pPr>
          </a:lstStyle>
          <a:p>
            <a:endParaRPr kumimoji="1" lang="zh-CN" altLang="en-US" sz="2800" dirty="0">
              <a:solidFill>
                <a:schemeClr val="accent4">
                  <a:lumMod val="50000"/>
                </a:schemeClr>
              </a:solidFill>
              <a:latin typeface="DengXian" charset="0"/>
              <a:ea typeface="DengXian" charset="0"/>
              <a:cs typeface="DengXian" charset="0"/>
            </a:endParaRPr>
          </a:p>
        </p:txBody>
      </p:sp>
      <p:sp>
        <p:nvSpPr>
          <p:cNvPr id="2" name="矩形 1"/>
          <p:cNvSpPr/>
          <p:nvPr/>
        </p:nvSpPr>
        <p:spPr>
          <a:xfrm>
            <a:off x="683567" y="3892766"/>
            <a:ext cx="7920881" cy="523220"/>
          </a:xfrm>
          <a:prstGeom prst="rect">
            <a:avLst/>
          </a:prstGeom>
        </p:spPr>
        <p:txBody>
          <a:bodyPr wrap="square">
            <a:spAutoFit/>
          </a:bodyPr>
          <a:lstStyle/>
          <a:p>
            <a:r>
              <a:rPr lang="en-US" altLang="zh-CN" sz="2800" dirty="0">
                <a:solidFill>
                  <a:schemeClr val="accent1"/>
                </a:solidFill>
                <a:latin typeface="DengXian" charset="0"/>
                <a:ea typeface="DengXian" charset="0"/>
                <a:cs typeface="DengXian" charset="0"/>
              </a:rPr>
              <a:t>Trusted</a:t>
            </a:r>
            <a:r>
              <a:rPr lang="zh-CN" altLang="en-US" sz="2800" dirty="0">
                <a:solidFill>
                  <a:schemeClr val="accent1"/>
                </a:solidFill>
                <a:latin typeface="DengXian" charset="0"/>
                <a:ea typeface="DengXian" charset="0"/>
                <a:cs typeface="DengXian" charset="0"/>
              </a:rPr>
              <a:t> </a:t>
            </a:r>
            <a:r>
              <a:rPr lang="en-US" altLang="zh-CN" sz="2800" dirty="0">
                <a:solidFill>
                  <a:schemeClr val="accent1"/>
                </a:solidFill>
                <a:latin typeface="DengXian" charset="0"/>
                <a:ea typeface="DengXian" charset="0"/>
                <a:cs typeface="DengXian" charset="0"/>
              </a:rPr>
              <a:t>Execution</a:t>
            </a:r>
            <a:r>
              <a:rPr lang="zh-CN" altLang="en-US" sz="2800" dirty="0">
                <a:solidFill>
                  <a:schemeClr val="accent1"/>
                </a:solidFill>
                <a:latin typeface="DengXian" charset="0"/>
                <a:ea typeface="DengXian" charset="0"/>
                <a:cs typeface="DengXian" charset="0"/>
              </a:rPr>
              <a:t> </a:t>
            </a:r>
            <a:r>
              <a:rPr lang="en-US" altLang="zh-CN" sz="2800" dirty="0">
                <a:solidFill>
                  <a:schemeClr val="accent1"/>
                </a:solidFill>
                <a:latin typeface="DengXian" charset="0"/>
                <a:ea typeface="DengXian" charset="0"/>
                <a:cs typeface="DengXian" charset="0"/>
              </a:rPr>
              <a:t>Environment</a:t>
            </a:r>
            <a:endParaRPr lang="it-IT" altLang="zh-CN" sz="2800" dirty="0">
              <a:solidFill>
                <a:schemeClr val="accent1"/>
              </a:solidFill>
              <a:latin typeface="DengXian" charset="0"/>
              <a:ea typeface="DengXian" charset="0"/>
              <a:cs typeface="DengXian" charset="0"/>
            </a:endParaRPr>
          </a:p>
        </p:txBody>
      </p:sp>
      <p:sp>
        <p:nvSpPr>
          <p:cNvPr id="9" name="矩形 8"/>
          <p:cNvSpPr/>
          <p:nvPr/>
        </p:nvSpPr>
        <p:spPr>
          <a:xfrm>
            <a:off x="683567" y="4801779"/>
            <a:ext cx="7920881" cy="400110"/>
          </a:xfrm>
          <a:prstGeom prst="rect">
            <a:avLst/>
          </a:prstGeom>
        </p:spPr>
        <p:txBody>
          <a:bodyPr wrap="square">
            <a:spAutoFit/>
          </a:bodyPr>
          <a:lstStyle/>
          <a:p>
            <a:r>
              <a:rPr lang="en-US" altLang="zh-CN" sz="2000" dirty="0">
                <a:solidFill>
                  <a:schemeClr val="accent1"/>
                </a:solidFill>
                <a:latin typeface="DengXian" charset="0"/>
                <a:ea typeface="DengXian" charset="0"/>
                <a:cs typeface="DengXian" charset="0"/>
              </a:rPr>
              <a:t>Yubin Xia</a:t>
            </a:r>
          </a:p>
        </p:txBody>
      </p:sp>
    </p:spTree>
    <p:extLst>
      <p:ext uri="{BB962C8B-B14F-4D97-AF65-F5344CB8AC3E}">
        <p14:creationId xmlns:p14="http://schemas.microsoft.com/office/powerpoint/2010/main" val="2588494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80" dirty="0"/>
              <a:t>3.</a:t>
            </a:r>
            <a:r>
              <a:rPr kumimoji="1" lang="zh-CN" altLang="en-US" sz="2880" dirty="0"/>
              <a:t> </a:t>
            </a:r>
            <a:r>
              <a:rPr kumimoji="1" lang="en-US" altLang="zh-CN" sz="2880" dirty="0"/>
              <a:t>The</a:t>
            </a:r>
            <a:r>
              <a:rPr kumimoji="1" lang="zh-CN" altLang="en-US" sz="2880" dirty="0"/>
              <a:t> </a:t>
            </a:r>
            <a:r>
              <a:rPr kumimoji="1" lang="en-US" altLang="zh-CN" sz="2880" dirty="0"/>
              <a:t>Consequences</a:t>
            </a:r>
            <a:r>
              <a:rPr kumimoji="1" lang="zh-CN" altLang="en-US" sz="2880" dirty="0"/>
              <a:t> </a:t>
            </a:r>
            <a:r>
              <a:rPr kumimoji="1" lang="en-US" altLang="zh-CN" sz="2880" dirty="0"/>
              <a:t>of</a:t>
            </a:r>
            <a:r>
              <a:rPr kumimoji="1" lang="zh-CN" altLang="en-US" sz="2880" dirty="0"/>
              <a:t> </a:t>
            </a:r>
            <a:r>
              <a:rPr kumimoji="1" lang="en-US" altLang="zh-CN" sz="2880" dirty="0"/>
              <a:t>Attack</a:t>
            </a:r>
            <a:endParaRPr kumimoji="1" lang="zh-CN" altLang="en-US" sz="2880"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10</a:t>
            </a:fld>
            <a:endParaRPr lang="zh-CN" altLang="en-US"/>
          </a:p>
        </p:txBody>
      </p:sp>
      <p:graphicFrame>
        <p:nvGraphicFramePr>
          <p:cNvPr id="6" name="图表 5"/>
          <p:cNvGraphicFramePr/>
          <p:nvPr/>
        </p:nvGraphicFramePr>
        <p:xfrm>
          <a:off x="437303" y="1512990"/>
          <a:ext cx="7841671" cy="3731125"/>
        </p:xfrm>
        <a:graphic>
          <a:graphicData uri="http://schemas.openxmlformats.org/drawingml/2006/chart">
            <c:chart xmlns:c="http://schemas.openxmlformats.org/drawingml/2006/chart" xmlns:r="http://schemas.openxmlformats.org/officeDocument/2006/relationships" r:id="rId3"/>
          </a:graphicData>
        </a:graphic>
      </p:graphicFrame>
      <p:sp>
        <p:nvSpPr>
          <p:cNvPr id="8" name="内容占位符 2"/>
          <p:cNvSpPr txBox="1">
            <a:spLocks/>
          </p:cNvSpPr>
          <p:nvPr/>
        </p:nvSpPr>
        <p:spPr>
          <a:xfrm>
            <a:off x="5155265" y="2257486"/>
            <a:ext cx="3629203" cy="2073830"/>
          </a:xfrm>
          <a:prstGeom prst="rect">
            <a:avLst/>
          </a:prstGeom>
          <a:ln>
            <a:solidFill>
              <a:schemeClr val="accent1"/>
            </a:solidFill>
          </a:ln>
        </p:spPr>
        <p:txBody>
          <a:bodyPr vert="horz" lIns="61722" tIns="30861" rIns="61722" bIns="30861" rtlCol="0">
            <a:noAutofit/>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latin typeface="DengXian" charset="0"/>
                <a:ea typeface="DengXian" charset="0"/>
                <a:cs typeface="DengXian" charset="0"/>
              </a:rPr>
              <a:t>Host</a:t>
            </a:r>
            <a:r>
              <a:rPr kumimoji="1" lang="zh-CN" altLang="en-US" sz="1800" dirty="0">
                <a:latin typeface="DengXian" charset="0"/>
                <a:ea typeface="DengXian" charset="0"/>
                <a:cs typeface="DengXian" charset="0"/>
              </a:rPr>
              <a:t> </a:t>
            </a:r>
            <a:r>
              <a:rPr kumimoji="1" lang="en-US" altLang="zh-CN" sz="1800" dirty="0" err="1">
                <a:latin typeface="DengXian" charset="0"/>
                <a:ea typeface="DengXian" charset="0"/>
                <a:cs typeface="DengXian" charset="0"/>
              </a:rPr>
              <a:t>DoS</a:t>
            </a:r>
            <a:r>
              <a:rPr kumimoji="1" lang="en-US" altLang="zh-CN" sz="1800" dirty="0">
                <a:latin typeface="DengXian" charset="0"/>
                <a:ea typeface="DengXian" charset="0"/>
                <a:cs typeface="DengXian" charset="0"/>
              </a:rPr>
              <a:t>:</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more</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than</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60%</a:t>
            </a:r>
            <a:endParaRPr kumimoji="1" lang="en-US" altLang="zh-CN" sz="1800" dirty="0">
              <a:solidFill>
                <a:schemeClr val="accent1"/>
              </a:solidFill>
              <a:latin typeface="DengXian" charset="0"/>
              <a:ea typeface="DengXian" charset="0"/>
              <a:cs typeface="DengXian" charset="0"/>
            </a:endParaRPr>
          </a:p>
          <a:p>
            <a:pPr marL="411480" lvl="1" indent="0">
              <a:buNone/>
            </a:pPr>
            <a:r>
              <a:rPr kumimoji="1" lang="en-US" altLang="zh-CN" sz="1620" dirty="0">
                <a:latin typeface="DengXian" charset="0"/>
                <a:ea typeface="DengXian" charset="0"/>
                <a:cs typeface="DengXian" charset="0"/>
              </a:rPr>
              <a:t>All</a:t>
            </a:r>
            <a:r>
              <a:rPr kumimoji="1" lang="zh-CN" altLang="en-US" sz="1620" dirty="0">
                <a:latin typeface="DengXian" charset="0"/>
                <a:ea typeface="DengXian" charset="0"/>
                <a:cs typeface="DengXian" charset="0"/>
              </a:rPr>
              <a:t> </a:t>
            </a:r>
            <a:r>
              <a:rPr kumimoji="1" lang="en-US" altLang="zh-CN" sz="1620" dirty="0" err="1">
                <a:latin typeface="DengXian" charset="0"/>
                <a:ea typeface="DengXian" charset="0"/>
                <a:cs typeface="DengXian" charset="0"/>
              </a:rPr>
              <a:t>DoS</a:t>
            </a:r>
            <a:r>
              <a:rPr kumimoji="1" lang="en-US" altLang="zh-CN" sz="1620" dirty="0">
                <a:latin typeface="DengXian" charset="0"/>
                <a:ea typeface="DengXian" charset="0"/>
                <a:cs typeface="DengXian" charset="0"/>
              </a:rPr>
              <a: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more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than</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70%</a:t>
            </a:r>
            <a:endParaRPr kumimoji="1" lang="zh-CN" altLang="en-US" sz="1620" dirty="0">
              <a:latin typeface="DengXian" charset="0"/>
              <a:ea typeface="DengXian" charset="0"/>
              <a:cs typeface="DengXian" charset="0"/>
            </a:endParaRPr>
          </a:p>
          <a:p>
            <a:r>
              <a:rPr kumimoji="1" lang="en-US" altLang="zh-CN" sz="1800" dirty="0">
                <a:latin typeface="DengXian" charset="0"/>
                <a:ea typeface="DengXian" charset="0"/>
                <a:cs typeface="DengXian" charset="0"/>
              </a:rPr>
              <a:t>Guest</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to</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guest</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attack</a:t>
            </a:r>
            <a:endParaRPr kumimoji="1" lang="zh-CN" altLang="en-US" sz="180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Some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guest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app</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leverages</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hypervisor</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to</a:t>
            </a:r>
            <a:r>
              <a:rPr kumimoji="1" lang="zh-CN" altLang="en-US" sz="1440" dirty="0">
                <a:latin typeface="DengXian" charset="0"/>
                <a:ea typeface="DengXian" charset="0"/>
                <a:cs typeface="DengXian" charset="0"/>
              </a:rPr>
              <a:t> </a:t>
            </a:r>
            <a:r>
              <a:rPr kumimoji="1" lang="en-US" altLang="zh-CN" sz="1440" dirty="0" err="1">
                <a:latin typeface="DengXian" charset="0"/>
                <a:ea typeface="DengXian" charset="0"/>
                <a:cs typeface="DengXian" charset="0"/>
              </a:rPr>
              <a:t>DoS</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its</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own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guest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VM</a:t>
            </a:r>
            <a:endParaRPr kumimoji="1" lang="zh-CN" altLang="en-US" sz="1440" dirty="0">
              <a:latin typeface="DengXian" charset="0"/>
              <a:ea typeface="DengXian" charset="0"/>
              <a:cs typeface="DengXian" charset="0"/>
            </a:endParaRPr>
          </a:p>
        </p:txBody>
      </p:sp>
      <p:sp>
        <p:nvSpPr>
          <p:cNvPr id="7" name="文本框 6"/>
          <p:cNvSpPr txBox="1"/>
          <p:nvPr/>
        </p:nvSpPr>
        <p:spPr>
          <a:xfrm>
            <a:off x="5169908" y="1648306"/>
            <a:ext cx="847564" cy="341632"/>
          </a:xfrm>
          <a:prstGeom prst="rect">
            <a:avLst/>
          </a:prstGeom>
          <a:noFill/>
        </p:spPr>
        <p:txBody>
          <a:bodyPr wrap="square" rtlCol="0">
            <a:spAutoFit/>
          </a:bodyPr>
          <a:lstStyle/>
          <a:p>
            <a:r>
              <a:rPr kumimoji="1" lang="en-US" altLang="zh-CN" sz="1620" dirty="0">
                <a:solidFill>
                  <a:schemeClr val="accent1"/>
                </a:solidFill>
                <a:latin typeface="DengXian" charset="0"/>
                <a:ea typeface="DengXian" charset="0"/>
                <a:cs typeface="DengXian" charset="0"/>
              </a:rPr>
              <a:t>61.8%</a:t>
            </a:r>
            <a:endParaRPr kumimoji="1" lang="zh-CN" altLang="en-US" sz="1620" dirty="0">
              <a:solidFill>
                <a:schemeClr val="accent1"/>
              </a:solidFill>
              <a:latin typeface="DengXian" charset="0"/>
              <a:ea typeface="DengXian" charset="0"/>
              <a:cs typeface="DengXian" charset="0"/>
            </a:endParaRPr>
          </a:p>
        </p:txBody>
      </p:sp>
      <p:sp>
        <p:nvSpPr>
          <p:cNvPr id="9" name="文本框 8"/>
          <p:cNvSpPr txBox="1"/>
          <p:nvPr/>
        </p:nvSpPr>
        <p:spPr>
          <a:xfrm>
            <a:off x="3512538" y="2189792"/>
            <a:ext cx="847564" cy="341632"/>
          </a:xfrm>
          <a:prstGeom prst="rect">
            <a:avLst/>
          </a:prstGeom>
          <a:noFill/>
        </p:spPr>
        <p:txBody>
          <a:bodyPr wrap="square" rtlCol="0">
            <a:spAutoFit/>
          </a:bodyPr>
          <a:lstStyle/>
          <a:p>
            <a:r>
              <a:rPr kumimoji="1" lang="en-US" altLang="zh-CN" sz="1620" dirty="0">
                <a:solidFill>
                  <a:schemeClr val="accent1"/>
                </a:solidFill>
                <a:latin typeface="DengXian" charset="0"/>
                <a:ea typeface="DengXian" charset="0"/>
                <a:cs typeface="DengXian" charset="0"/>
              </a:rPr>
              <a:t>15.3%</a:t>
            </a:r>
            <a:endParaRPr kumimoji="1" lang="zh-CN" altLang="en-US" sz="1620" dirty="0">
              <a:solidFill>
                <a:schemeClr val="accent1"/>
              </a:solidFill>
              <a:latin typeface="DengXian" charset="0"/>
              <a:ea typeface="DengXian" charset="0"/>
              <a:cs typeface="DengXian" charset="0"/>
            </a:endParaRPr>
          </a:p>
        </p:txBody>
      </p:sp>
      <p:sp>
        <p:nvSpPr>
          <p:cNvPr id="10" name="文本框 9"/>
          <p:cNvSpPr txBox="1"/>
          <p:nvPr/>
        </p:nvSpPr>
        <p:spPr>
          <a:xfrm>
            <a:off x="3467445" y="2742568"/>
            <a:ext cx="847564" cy="341632"/>
          </a:xfrm>
          <a:prstGeom prst="rect">
            <a:avLst/>
          </a:prstGeom>
          <a:noFill/>
        </p:spPr>
        <p:txBody>
          <a:bodyPr wrap="square" rtlCol="0">
            <a:spAutoFit/>
          </a:bodyPr>
          <a:lstStyle/>
          <a:p>
            <a:r>
              <a:rPr kumimoji="1" lang="en-US" altLang="zh-CN" sz="1620" dirty="0">
                <a:solidFill>
                  <a:schemeClr val="accent1"/>
                </a:solidFill>
                <a:latin typeface="DengXian" charset="0"/>
                <a:ea typeface="DengXian" charset="0"/>
                <a:cs typeface="DengXian" charset="0"/>
              </a:rPr>
              <a:t>13.9%</a:t>
            </a:r>
            <a:endParaRPr kumimoji="1" lang="zh-CN" altLang="en-US" sz="1620" dirty="0">
              <a:solidFill>
                <a:schemeClr val="accent1"/>
              </a:solidFill>
              <a:latin typeface="DengXian" charset="0"/>
              <a:ea typeface="DengXian" charset="0"/>
              <a:cs typeface="DengXian" charset="0"/>
            </a:endParaRPr>
          </a:p>
        </p:txBody>
      </p:sp>
    </p:spTree>
    <p:extLst>
      <p:ext uri="{BB962C8B-B14F-4D97-AF65-F5344CB8AC3E}">
        <p14:creationId xmlns:p14="http://schemas.microsoft.com/office/powerpoint/2010/main" val="7070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Observations</a:t>
            </a:r>
            <a:endParaRPr kumimoji="1" lang="zh-CN" altLang="en-US" dirty="0"/>
          </a:p>
        </p:txBody>
      </p:sp>
      <p:sp>
        <p:nvSpPr>
          <p:cNvPr id="3" name="内容占位符 2"/>
          <p:cNvSpPr>
            <a:spLocks noGrp="1"/>
          </p:cNvSpPr>
          <p:nvPr>
            <p:ph idx="1"/>
          </p:nvPr>
        </p:nvSpPr>
        <p:spPr>
          <a:xfrm>
            <a:off x="457200" y="1292654"/>
            <a:ext cx="8586497" cy="4157133"/>
          </a:xfrm>
        </p:spPr>
        <p:txBody>
          <a:bodyPr>
            <a:noAutofit/>
          </a:bodyPr>
          <a:lstStyle/>
          <a:p>
            <a:r>
              <a:rPr kumimoji="1" lang="en-US" altLang="zh-CN" sz="2520" b="1" dirty="0"/>
              <a:t>Hypervisors</a:t>
            </a:r>
            <a:r>
              <a:rPr kumimoji="1" lang="zh-CN" altLang="en-US" sz="2520" b="1" dirty="0"/>
              <a:t> </a:t>
            </a:r>
            <a:r>
              <a:rPr kumimoji="1" lang="en-US" altLang="zh-CN" sz="2520" b="1" dirty="0"/>
              <a:t>have</a:t>
            </a:r>
            <a:r>
              <a:rPr kumimoji="1" lang="zh-CN" altLang="en-US" sz="2520" b="1" dirty="0"/>
              <a:t> </a:t>
            </a:r>
            <a:r>
              <a:rPr kumimoji="1" lang="en-US" altLang="zh-CN" sz="2520" b="1" dirty="0"/>
              <a:t>bugs</a:t>
            </a:r>
            <a:endParaRPr kumimoji="1" lang="zh-CN" altLang="en-US" sz="2520" b="1" dirty="0"/>
          </a:p>
          <a:p>
            <a:pPr lvl="1"/>
            <a:r>
              <a:rPr kumimoji="1" lang="en-US" altLang="zh-CN" sz="2160" dirty="0"/>
              <a:t>Some</a:t>
            </a:r>
            <a:r>
              <a:rPr kumimoji="1" lang="zh-CN" altLang="en-US" sz="2160" dirty="0"/>
              <a:t> </a:t>
            </a:r>
            <a:r>
              <a:rPr kumimoji="1" lang="en-US" altLang="zh-CN" sz="2160" dirty="0"/>
              <a:t>previous</a:t>
            </a:r>
            <a:r>
              <a:rPr kumimoji="1" lang="zh-CN" altLang="en-US" sz="2160" dirty="0"/>
              <a:t> </a:t>
            </a:r>
            <a:r>
              <a:rPr kumimoji="1" lang="en-US" altLang="zh-CN" sz="2160" dirty="0"/>
              <a:t>studies</a:t>
            </a:r>
            <a:r>
              <a:rPr kumimoji="1" lang="zh-CN" altLang="en-US" sz="2160" dirty="0"/>
              <a:t> </a:t>
            </a:r>
            <a:r>
              <a:rPr kumimoji="1" lang="en-US" altLang="zh-CN" sz="2160" dirty="0"/>
              <a:t>focused</a:t>
            </a:r>
            <a:r>
              <a:rPr kumimoji="1" lang="zh-CN" altLang="en-US" sz="2160" dirty="0"/>
              <a:t> </a:t>
            </a:r>
            <a:r>
              <a:rPr kumimoji="1" lang="en-US" altLang="zh-CN" sz="2160" dirty="0"/>
              <a:t>on</a:t>
            </a:r>
            <a:r>
              <a:rPr kumimoji="1" lang="zh-CN" altLang="en-US" sz="2160" dirty="0"/>
              <a:t> </a:t>
            </a:r>
            <a:r>
              <a:rPr kumimoji="1" lang="en-US" altLang="zh-CN" sz="2160" dirty="0"/>
              <a:t>bugs</a:t>
            </a:r>
            <a:r>
              <a:rPr kumimoji="1" lang="zh-CN" altLang="en-US" sz="2160" dirty="0"/>
              <a:t> </a:t>
            </a:r>
            <a:r>
              <a:rPr kumimoji="1" lang="en-US" altLang="zh-CN" sz="2160" dirty="0"/>
              <a:t>of</a:t>
            </a:r>
            <a:r>
              <a:rPr kumimoji="1" lang="zh-CN" altLang="en-US" sz="2160" dirty="0"/>
              <a:t> </a:t>
            </a:r>
            <a:r>
              <a:rPr kumimoji="1" lang="en-US" altLang="zh-CN" sz="2160" dirty="0"/>
              <a:t>dom-0</a:t>
            </a:r>
            <a:r>
              <a:rPr kumimoji="1" lang="zh-CN" altLang="en-US" sz="2160" dirty="0"/>
              <a:t> </a:t>
            </a:r>
            <a:r>
              <a:rPr kumimoji="1" lang="en-US" altLang="zh-CN" sz="2160" dirty="0"/>
              <a:t>or</a:t>
            </a:r>
            <a:r>
              <a:rPr kumimoji="1" lang="zh-CN" altLang="en-US" sz="2160" dirty="0"/>
              <a:t> </a:t>
            </a:r>
            <a:r>
              <a:rPr kumimoji="1" lang="en-US" altLang="zh-CN" sz="2160" dirty="0"/>
              <a:t>host</a:t>
            </a:r>
            <a:r>
              <a:rPr kumimoji="1" lang="zh-CN" altLang="en-US" sz="2160" dirty="0"/>
              <a:t> </a:t>
            </a:r>
            <a:r>
              <a:rPr kumimoji="1" lang="en-US" altLang="zh-CN" sz="2160" dirty="0"/>
              <a:t>OS</a:t>
            </a:r>
            <a:endParaRPr kumimoji="1" lang="zh-CN" altLang="en-US" sz="2160" dirty="0"/>
          </a:p>
          <a:p>
            <a:pPr lvl="1"/>
            <a:r>
              <a:rPr kumimoji="1" lang="en-US" altLang="zh-CN" sz="2160" dirty="0"/>
              <a:t>Some</a:t>
            </a:r>
            <a:r>
              <a:rPr kumimoji="1" lang="zh-CN" altLang="en-US" sz="2160" dirty="0"/>
              <a:t> </a:t>
            </a:r>
            <a:r>
              <a:rPr kumimoji="1" lang="en-US" altLang="zh-CN" sz="2160" dirty="0"/>
              <a:t>systems</a:t>
            </a:r>
            <a:r>
              <a:rPr kumimoji="1" lang="zh-CN" altLang="en-US" sz="2160" dirty="0"/>
              <a:t> </a:t>
            </a:r>
            <a:r>
              <a:rPr kumimoji="1" lang="en-US" altLang="zh-CN" sz="2160" dirty="0"/>
              <a:t>(e.g.,</a:t>
            </a:r>
            <a:r>
              <a:rPr kumimoji="1" lang="zh-CN" altLang="en-US" sz="2160" dirty="0"/>
              <a:t> </a:t>
            </a:r>
            <a:r>
              <a:rPr kumimoji="1" lang="en-US" altLang="zh-CN" sz="2160" dirty="0"/>
              <a:t>nested</a:t>
            </a:r>
            <a:r>
              <a:rPr kumimoji="1" lang="zh-CN" altLang="en-US" sz="2160" dirty="0"/>
              <a:t> </a:t>
            </a:r>
            <a:r>
              <a:rPr kumimoji="1" lang="en-US" altLang="zh-CN" sz="2160" dirty="0"/>
              <a:t>virtualization)</a:t>
            </a:r>
            <a:r>
              <a:rPr kumimoji="1" lang="zh-CN" altLang="en-US" sz="2160" dirty="0"/>
              <a:t> </a:t>
            </a:r>
            <a:r>
              <a:rPr kumimoji="1" lang="en-US" altLang="zh-CN" sz="2160" dirty="0"/>
              <a:t>can</a:t>
            </a:r>
            <a:r>
              <a:rPr kumimoji="1" lang="zh-CN" altLang="en-US" sz="2160" dirty="0"/>
              <a:t> </a:t>
            </a:r>
            <a:r>
              <a:rPr kumimoji="1" lang="en-US" altLang="zh-CN" sz="2160" dirty="0"/>
              <a:t>solve</a:t>
            </a:r>
            <a:r>
              <a:rPr kumimoji="1" lang="zh-CN" altLang="en-US" sz="2160" dirty="0"/>
              <a:t> </a:t>
            </a:r>
            <a:r>
              <a:rPr kumimoji="1" lang="en-US" altLang="zh-CN" sz="2160" dirty="0"/>
              <a:t>the</a:t>
            </a:r>
            <a:r>
              <a:rPr kumimoji="1" lang="zh-CN" altLang="en-US" sz="2160" dirty="0"/>
              <a:t> </a:t>
            </a:r>
            <a:r>
              <a:rPr kumimoji="1" lang="en-US" altLang="zh-CN" sz="2160" dirty="0"/>
              <a:t>problem</a:t>
            </a:r>
            <a:r>
              <a:rPr kumimoji="1" lang="zh-CN" altLang="en-US" sz="2160" dirty="0"/>
              <a:t> </a:t>
            </a:r>
            <a:r>
              <a:rPr kumimoji="1" lang="en-US" altLang="zh-CN" sz="2160" dirty="0"/>
              <a:t>but</a:t>
            </a:r>
            <a:r>
              <a:rPr kumimoji="1" lang="zh-CN" altLang="en-US" sz="2160" dirty="0"/>
              <a:t> </a:t>
            </a:r>
            <a:r>
              <a:rPr kumimoji="1" lang="en-US" altLang="zh-CN" sz="2160" dirty="0"/>
              <a:t>may</a:t>
            </a:r>
            <a:r>
              <a:rPr kumimoji="1" lang="zh-CN" altLang="en-US" sz="2160" dirty="0"/>
              <a:t> </a:t>
            </a:r>
            <a:r>
              <a:rPr kumimoji="1" lang="en-US" altLang="zh-CN" sz="2160" dirty="0"/>
              <a:t>cause</a:t>
            </a:r>
            <a:r>
              <a:rPr kumimoji="1" lang="zh-CN" altLang="en-US" sz="2160" dirty="0"/>
              <a:t> </a:t>
            </a:r>
            <a:r>
              <a:rPr kumimoji="1" lang="en-US" altLang="zh-CN" sz="2160" dirty="0"/>
              <a:t>performance</a:t>
            </a:r>
            <a:r>
              <a:rPr kumimoji="1" lang="zh-CN" altLang="en-US" sz="2160" dirty="0"/>
              <a:t> </a:t>
            </a:r>
            <a:r>
              <a:rPr kumimoji="1" lang="en-US" altLang="zh-CN" sz="2160" dirty="0"/>
              <a:t>overhead</a:t>
            </a:r>
            <a:r>
              <a:rPr kumimoji="1" lang="zh-CN" altLang="en-US" sz="2160" dirty="0"/>
              <a:t> </a:t>
            </a:r>
            <a:r>
              <a:rPr kumimoji="1" lang="en-US" altLang="zh-CN" sz="2160" dirty="0"/>
              <a:t>due</a:t>
            </a:r>
            <a:r>
              <a:rPr kumimoji="1" lang="zh-CN" altLang="en-US" sz="2160" dirty="0"/>
              <a:t> </a:t>
            </a:r>
            <a:r>
              <a:rPr kumimoji="1" lang="en-US" altLang="zh-CN" sz="2160" dirty="0"/>
              <a:t>to</a:t>
            </a:r>
            <a:r>
              <a:rPr kumimoji="1" lang="zh-CN" altLang="en-US" sz="2160" dirty="0"/>
              <a:t> </a:t>
            </a:r>
            <a:r>
              <a:rPr kumimoji="1" lang="en-US" altLang="zh-CN" sz="2160" dirty="0"/>
              <a:t>nested</a:t>
            </a:r>
            <a:r>
              <a:rPr kumimoji="1" lang="zh-CN" altLang="en-US" sz="2160" dirty="0"/>
              <a:t> </a:t>
            </a:r>
            <a:r>
              <a:rPr kumimoji="1" lang="en-US" altLang="zh-CN" sz="2160" dirty="0"/>
              <a:t>levels</a:t>
            </a:r>
            <a:endParaRPr kumimoji="1" lang="zh-CN" altLang="en-US" sz="2160" dirty="0"/>
          </a:p>
          <a:p>
            <a:r>
              <a:rPr kumimoji="1" lang="en-US" altLang="zh-CN" sz="2520" b="1" dirty="0"/>
              <a:t>Some</a:t>
            </a:r>
            <a:r>
              <a:rPr kumimoji="1" lang="zh-CN" altLang="en-US" sz="2520" b="1" dirty="0"/>
              <a:t> </a:t>
            </a:r>
            <a:r>
              <a:rPr kumimoji="1" lang="en-US" altLang="zh-CN" sz="2520" b="1" dirty="0"/>
              <a:t>components</a:t>
            </a:r>
            <a:r>
              <a:rPr kumimoji="1" lang="zh-CN" altLang="en-US" sz="2520" b="1" dirty="0"/>
              <a:t> </a:t>
            </a:r>
            <a:r>
              <a:rPr kumimoji="1" lang="en-US" altLang="zh-CN" sz="2520" b="1" dirty="0"/>
              <a:t>have</a:t>
            </a:r>
            <a:r>
              <a:rPr kumimoji="1" lang="zh-CN" altLang="en-US" sz="2520" b="1" dirty="0"/>
              <a:t> </a:t>
            </a:r>
            <a:r>
              <a:rPr kumimoji="1" lang="en-US" altLang="zh-CN" sz="2520" b="1" dirty="0"/>
              <a:t>more</a:t>
            </a:r>
            <a:r>
              <a:rPr kumimoji="1" lang="zh-CN" altLang="en-US" sz="2520" b="1" dirty="0"/>
              <a:t> </a:t>
            </a:r>
            <a:r>
              <a:rPr kumimoji="1" lang="en-US" altLang="zh-CN" sz="2520" b="1" dirty="0"/>
              <a:t>vulnerabilities</a:t>
            </a:r>
            <a:r>
              <a:rPr kumimoji="1" lang="zh-CN" altLang="en-US" sz="2520" b="1" dirty="0"/>
              <a:t> </a:t>
            </a:r>
            <a:r>
              <a:rPr kumimoji="1" lang="en-US" altLang="zh-CN" sz="2520" b="1" dirty="0"/>
              <a:t>(found)</a:t>
            </a:r>
            <a:endParaRPr kumimoji="1" lang="zh-CN" altLang="en-US" sz="2520" b="1" dirty="0"/>
          </a:p>
          <a:p>
            <a:pPr lvl="1"/>
            <a:r>
              <a:rPr kumimoji="1" lang="en-US" altLang="zh-CN" sz="2160" dirty="0"/>
              <a:t>Take</a:t>
            </a:r>
            <a:r>
              <a:rPr kumimoji="1" lang="zh-CN" altLang="en-US" sz="2160" dirty="0"/>
              <a:t> </a:t>
            </a:r>
            <a:r>
              <a:rPr kumimoji="1" lang="en-US" altLang="zh-CN" sz="2160" dirty="0"/>
              <a:t>consideration</a:t>
            </a:r>
            <a:r>
              <a:rPr kumimoji="1" lang="zh-CN" altLang="en-US" sz="2160" dirty="0"/>
              <a:t> </a:t>
            </a:r>
            <a:r>
              <a:rPr kumimoji="1" lang="en-US" altLang="zh-CN" sz="2160" dirty="0"/>
              <a:t>on</a:t>
            </a:r>
            <a:r>
              <a:rPr kumimoji="1" lang="zh-CN" altLang="en-US" sz="2160" dirty="0"/>
              <a:t> </a:t>
            </a:r>
            <a:r>
              <a:rPr kumimoji="1" lang="en-US" altLang="zh-CN" sz="2160" dirty="0"/>
              <a:t>mem</a:t>
            </a:r>
            <a:r>
              <a:rPr kumimoji="1" lang="zh-CN" altLang="en-US" sz="2160" dirty="0"/>
              <a:t> </a:t>
            </a:r>
            <a:r>
              <a:rPr kumimoji="1" lang="en-US" altLang="zh-CN" sz="2160" dirty="0"/>
              <a:t>management,</a:t>
            </a:r>
            <a:r>
              <a:rPr kumimoji="1" lang="zh-CN" altLang="en-US" sz="2160" dirty="0"/>
              <a:t> </a:t>
            </a:r>
            <a:r>
              <a:rPr kumimoji="1" lang="en-US" altLang="zh-CN" sz="2160" dirty="0"/>
              <a:t>code</a:t>
            </a:r>
            <a:r>
              <a:rPr kumimoji="1" lang="zh-CN" altLang="en-US" sz="2160" dirty="0"/>
              <a:t> </a:t>
            </a:r>
            <a:r>
              <a:rPr kumimoji="1" lang="en-US" altLang="zh-CN" sz="2160" dirty="0"/>
              <a:t>emulation,</a:t>
            </a:r>
            <a:r>
              <a:rPr kumimoji="1" lang="zh-CN" altLang="en-US" sz="2160" dirty="0"/>
              <a:t> </a:t>
            </a:r>
            <a:r>
              <a:rPr kumimoji="1" lang="en-US" altLang="zh-CN" sz="2160" dirty="0"/>
              <a:t>etc.</a:t>
            </a:r>
            <a:endParaRPr kumimoji="1" lang="zh-CN" altLang="en-US" sz="2160" dirty="0"/>
          </a:p>
          <a:p>
            <a:r>
              <a:rPr kumimoji="1" lang="en-US" altLang="zh-CN" sz="2520" b="1" dirty="0" err="1"/>
              <a:t>DoS</a:t>
            </a:r>
            <a:r>
              <a:rPr kumimoji="1" lang="zh-CN" altLang="en-US" sz="2520" b="1" dirty="0"/>
              <a:t> </a:t>
            </a:r>
            <a:r>
              <a:rPr kumimoji="1" lang="en-US" altLang="zh-CN" sz="2520" b="1" dirty="0"/>
              <a:t>cannot</a:t>
            </a:r>
            <a:r>
              <a:rPr kumimoji="1" lang="zh-CN" altLang="en-US" sz="2520" b="1" dirty="0"/>
              <a:t> </a:t>
            </a:r>
            <a:r>
              <a:rPr kumimoji="1" lang="en-US" altLang="zh-CN" sz="2520" b="1" dirty="0"/>
              <a:t>be</a:t>
            </a:r>
            <a:r>
              <a:rPr kumimoji="1" lang="zh-CN" altLang="en-US" sz="2520" b="1" dirty="0"/>
              <a:t> </a:t>
            </a:r>
            <a:r>
              <a:rPr kumimoji="1" lang="en-US" altLang="zh-CN" sz="2520" b="1" dirty="0"/>
              <a:t>ignored</a:t>
            </a:r>
            <a:endParaRPr kumimoji="1" lang="zh-CN" altLang="en-US" sz="2520" b="1" dirty="0"/>
          </a:p>
          <a:p>
            <a:pPr lvl="1"/>
            <a:r>
              <a:rPr kumimoji="1" lang="en-US" altLang="zh-CN" sz="2160" dirty="0"/>
              <a:t>Need</a:t>
            </a:r>
            <a:r>
              <a:rPr kumimoji="1" lang="zh-CN" altLang="en-US" sz="2160" dirty="0"/>
              <a:t> </a:t>
            </a:r>
            <a:r>
              <a:rPr kumimoji="1" lang="en-US" altLang="zh-CN" sz="2160" dirty="0"/>
              <a:t>to</a:t>
            </a:r>
            <a:r>
              <a:rPr kumimoji="1" lang="zh-CN" altLang="en-US" sz="2160" dirty="0"/>
              <a:t> </a:t>
            </a:r>
            <a:r>
              <a:rPr kumimoji="1" lang="en-US" altLang="zh-CN" sz="2160" dirty="0"/>
              <a:t>tolerant</a:t>
            </a:r>
            <a:r>
              <a:rPr kumimoji="1" lang="zh-CN" altLang="en-US" sz="2160" dirty="0"/>
              <a:t> </a:t>
            </a:r>
            <a:r>
              <a:rPr kumimoji="1" lang="en-US" altLang="zh-CN" sz="2160" dirty="0" err="1"/>
              <a:t>DoS</a:t>
            </a:r>
            <a:r>
              <a:rPr kumimoji="1" lang="zh-CN" altLang="en-US" sz="2160" dirty="0"/>
              <a:t> </a:t>
            </a:r>
            <a:r>
              <a:rPr kumimoji="1" lang="en-US" altLang="zh-CN" sz="2160" dirty="0"/>
              <a:t>for</a:t>
            </a:r>
            <a:r>
              <a:rPr kumimoji="1" lang="zh-CN" altLang="en-US" sz="2160" dirty="0"/>
              <a:t> </a:t>
            </a:r>
            <a:r>
              <a:rPr kumimoji="1" lang="en-US" altLang="zh-CN" sz="2160" dirty="0"/>
              <a:t>availability</a:t>
            </a:r>
            <a:endParaRPr kumimoji="1" lang="zh-CN" altLang="en-US" sz="2160"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11</a:t>
            </a:fld>
            <a:endParaRPr lang="zh-CN" altLang="en-US"/>
          </a:p>
        </p:txBody>
      </p:sp>
    </p:spTree>
    <p:extLst>
      <p:ext uri="{BB962C8B-B14F-4D97-AF65-F5344CB8AC3E}">
        <p14:creationId xmlns:p14="http://schemas.microsoft.com/office/powerpoint/2010/main" val="11204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BBB1D77-36D7-1A4B-BE88-7C90220D873A}"/>
              </a:ext>
            </a:extLst>
          </p:cNvPr>
          <p:cNvSpPr>
            <a:spLocks noGrp="1"/>
          </p:cNvSpPr>
          <p:nvPr>
            <p:ph type="title"/>
          </p:nvPr>
        </p:nvSpPr>
        <p:spPr/>
        <p:txBody>
          <a:bodyPr/>
          <a:lstStyle/>
          <a:p>
            <a:r>
              <a:rPr kumimoji="1" lang="en-US" altLang="zh-CN" dirty="0"/>
              <a:t>Nested</a:t>
            </a:r>
            <a:r>
              <a:rPr kumimoji="1" lang="zh-CN" altLang="en-US" dirty="0"/>
              <a:t> </a:t>
            </a:r>
            <a:r>
              <a:rPr kumimoji="1" lang="en-US" altLang="zh-CN" dirty="0"/>
              <a:t>Virtualization</a:t>
            </a:r>
            <a:endParaRPr kumimoji="1" lang="zh-CN" altLang="en-US" dirty="0"/>
          </a:p>
        </p:txBody>
      </p:sp>
      <p:sp>
        <p:nvSpPr>
          <p:cNvPr id="5" name="文本占位符 4">
            <a:extLst>
              <a:ext uri="{FF2B5EF4-FFF2-40B4-BE49-F238E27FC236}">
                <a16:creationId xmlns:a16="http://schemas.microsoft.com/office/drawing/2014/main" id="{4E916F1F-2F94-E848-90CF-46105AE0F753}"/>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70635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a:t>
            </a:r>
            <a:r>
              <a:rPr lang="en-US" dirty="0" err="1"/>
              <a:t>CloudVisor</a:t>
            </a:r>
            <a:endParaRPr lang="en-US" dirty="0"/>
          </a:p>
        </p:txBody>
      </p:sp>
      <p:sp>
        <p:nvSpPr>
          <p:cNvPr id="3" name="Content Placeholder 2"/>
          <p:cNvSpPr>
            <a:spLocks noGrp="1"/>
          </p:cNvSpPr>
          <p:nvPr>
            <p:ph idx="1"/>
          </p:nvPr>
        </p:nvSpPr>
        <p:spPr>
          <a:xfrm>
            <a:off x="323528" y="1186100"/>
            <a:ext cx="8686800" cy="4251689"/>
          </a:xfrm>
        </p:spPr>
        <p:txBody>
          <a:bodyPr>
            <a:normAutofit fontScale="92500" lnSpcReduction="20000"/>
          </a:bodyPr>
          <a:lstStyle/>
          <a:p>
            <a:r>
              <a:rPr lang="en-US" sz="2800" dirty="0"/>
              <a:t>Defend again curious or malicious cloud operators</a:t>
            </a:r>
          </a:p>
          <a:p>
            <a:pPr lvl="1" indent="-342900"/>
            <a:r>
              <a:rPr lang="en-US" sz="2400" dirty="0"/>
              <a:t>To ensure privacy and integrity of a user VM</a:t>
            </a:r>
          </a:p>
          <a:p>
            <a:r>
              <a:rPr lang="en-US" sz="2800" dirty="0"/>
              <a:t>Be transparent to existing cloud infrastructure</a:t>
            </a:r>
          </a:p>
          <a:p>
            <a:pPr lvl="1" indent="-342900"/>
            <a:r>
              <a:rPr lang="en-US" sz="2400" dirty="0"/>
              <a:t>No or little modifications to virtualization stack (OS, Hypervisor)</a:t>
            </a:r>
          </a:p>
          <a:p>
            <a:r>
              <a:rPr lang="en-US" sz="2800" dirty="0"/>
              <a:t>Minimized TCB</a:t>
            </a:r>
          </a:p>
          <a:p>
            <a:pPr lvl="1" indent="-342900"/>
            <a:r>
              <a:rPr lang="en-US" sz="2400" dirty="0"/>
              <a:t>Easy to verify correctness (e.g., formal verification)</a:t>
            </a:r>
          </a:p>
          <a:p>
            <a:r>
              <a:rPr lang="en-US" sz="2800" dirty="0">
                <a:solidFill>
                  <a:srgbClr val="0096FF"/>
                </a:solidFill>
              </a:rPr>
              <a:t>Non-goals</a:t>
            </a:r>
          </a:p>
          <a:p>
            <a:pPr lvl="1" indent="-342900"/>
            <a:r>
              <a:rPr lang="en-US" sz="2400" dirty="0">
                <a:solidFill>
                  <a:srgbClr val="0096FF"/>
                </a:solidFill>
              </a:rPr>
              <a:t>DOS, Side-channel attacks, Semantic attacks to VM services from network</a:t>
            </a:r>
          </a:p>
        </p:txBody>
      </p:sp>
    </p:spTree>
    <p:extLst>
      <p:ext uri="{BB962C8B-B14F-4D97-AF65-F5344CB8AC3E}">
        <p14:creationId xmlns:p14="http://schemas.microsoft.com/office/powerpoint/2010/main" val="29140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214" y="2077413"/>
            <a:ext cx="5889211" cy="240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Virtualization Preliminary: VT-x</a:t>
            </a:r>
          </a:p>
        </p:txBody>
      </p:sp>
      <p:pic>
        <p:nvPicPr>
          <p:cNvPr id="2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3" y="3467698"/>
            <a:ext cx="7488833" cy="480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8" y="2917507"/>
            <a:ext cx="576063" cy="1312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9688">
            <a:off x="4321337" y="2930414"/>
            <a:ext cx="598780" cy="12746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4932040" y="1297327"/>
            <a:ext cx="2232248" cy="16801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VM</a:t>
            </a:r>
          </a:p>
        </p:txBody>
      </p:sp>
      <p:sp>
        <p:nvSpPr>
          <p:cNvPr id="27" name="Rectangle 26"/>
          <p:cNvSpPr/>
          <p:nvPr/>
        </p:nvSpPr>
        <p:spPr>
          <a:xfrm>
            <a:off x="4932040" y="4057633"/>
            <a:ext cx="2232248" cy="960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Hypervisor</a:t>
            </a:r>
          </a:p>
        </p:txBody>
      </p:sp>
      <p:sp>
        <p:nvSpPr>
          <p:cNvPr id="29" name="TextBox 28"/>
          <p:cNvSpPr txBox="1"/>
          <p:nvPr/>
        </p:nvSpPr>
        <p:spPr>
          <a:xfrm>
            <a:off x="611560" y="3877613"/>
            <a:ext cx="1800200" cy="523220"/>
          </a:xfrm>
          <a:prstGeom prst="rect">
            <a:avLst/>
          </a:prstGeom>
          <a:noFill/>
        </p:spPr>
        <p:txBody>
          <a:bodyPr wrap="square" rtlCol="0">
            <a:spAutoFit/>
          </a:bodyPr>
          <a:lstStyle/>
          <a:p>
            <a:pPr algn="ctr"/>
            <a:r>
              <a:rPr lang="en-US" sz="2800" dirty="0">
                <a:solidFill>
                  <a:srgbClr val="000000"/>
                </a:solidFill>
              </a:rPr>
              <a:t>host mode</a:t>
            </a:r>
          </a:p>
        </p:txBody>
      </p:sp>
      <p:sp>
        <p:nvSpPr>
          <p:cNvPr id="30" name="TextBox 29"/>
          <p:cNvSpPr txBox="1"/>
          <p:nvPr/>
        </p:nvSpPr>
        <p:spPr>
          <a:xfrm>
            <a:off x="539552" y="2977513"/>
            <a:ext cx="2088232" cy="523220"/>
          </a:xfrm>
          <a:prstGeom prst="rect">
            <a:avLst/>
          </a:prstGeom>
          <a:noFill/>
        </p:spPr>
        <p:txBody>
          <a:bodyPr wrap="square" rtlCol="0">
            <a:spAutoFit/>
          </a:bodyPr>
          <a:lstStyle/>
          <a:p>
            <a:pPr algn="ctr"/>
            <a:r>
              <a:rPr lang="en-US" sz="2800" dirty="0">
                <a:solidFill>
                  <a:srgbClr val="000000"/>
                </a:solidFill>
              </a:rPr>
              <a:t>guest mode</a:t>
            </a:r>
          </a:p>
        </p:txBody>
      </p:sp>
      <p:sp>
        <p:nvSpPr>
          <p:cNvPr id="31" name="TextBox 30"/>
          <p:cNvSpPr txBox="1"/>
          <p:nvPr/>
        </p:nvSpPr>
        <p:spPr>
          <a:xfrm>
            <a:off x="4427983" y="3217540"/>
            <a:ext cx="1800200" cy="461665"/>
          </a:xfrm>
          <a:prstGeom prst="rect">
            <a:avLst/>
          </a:prstGeom>
          <a:noFill/>
        </p:spPr>
        <p:txBody>
          <a:bodyPr wrap="square" rtlCol="0">
            <a:spAutoFit/>
          </a:bodyPr>
          <a:lstStyle/>
          <a:p>
            <a:r>
              <a:rPr lang="en-US" sz="2400" i="1" dirty="0">
                <a:solidFill>
                  <a:srgbClr val="000000"/>
                </a:solidFill>
              </a:rPr>
              <a:t>VM entry</a:t>
            </a:r>
          </a:p>
        </p:txBody>
      </p:sp>
      <p:sp>
        <p:nvSpPr>
          <p:cNvPr id="32" name="TextBox 31"/>
          <p:cNvSpPr txBox="1"/>
          <p:nvPr/>
        </p:nvSpPr>
        <p:spPr>
          <a:xfrm>
            <a:off x="7668344" y="3217540"/>
            <a:ext cx="1800200" cy="461665"/>
          </a:xfrm>
          <a:prstGeom prst="rect">
            <a:avLst/>
          </a:prstGeom>
          <a:noFill/>
        </p:spPr>
        <p:txBody>
          <a:bodyPr wrap="square" rtlCol="0">
            <a:spAutoFit/>
          </a:bodyPr>
          <a:lstStyle/>
          <a:p>
            <a:r>
              <a:rPr lang="en-US" sz="2400" i="1" dirty="0">
                <a:solidFill>
                  <a:srgbClr val="000000"/>
                </a:solidFill>
              </a:rPr>
              <a:t>VM exit</a:t>
            </a:r>
          </a:p>
        </p:txBody>
      </p:sp>
      <p:sp>
        <p:nvSpPr>
          <p:cNvPr id="34" name="TextBox 33"/>
          <p:cNvSpPr txBox="1"/>
          <p:nvPr/>
        </p:nvSpPr>
        <p:spPr>
          <a:xfrm>
            <a:off x="7740352" y="2497460"/>
            <a:ext cx="1368152" cy="461665"/>
          </a:xfrm>
          <a:prstGeom prst="rect">
            <a:avLst/>
          </a:prstGeom>
          <a:noFill/>
        </p:spPr>
        <p:txBody>
          <a:bodyPr wrap="square" rtlCol="0">
            <a:spAutoFit/>
          </a:bodyPr>
          <a:lstStyle/>
          <a:p>
            <a:pPr algn="ctr"/>
            <a:r>
              <a:rPr lang="en-US" sz="2400" dirty="0">
                <a:solidFill>
                  <a:srgbClr val="000000"/>
                </a:solidFill>
              </a:rPr>
              <a:t>Ring 0</a:t>
            </a:r>
          </a:p>
        </p:txBody>
      </p:sp>
      <p:sp>
        <p:nvSpPr>
          <p:cNvPr id="35" name="TextBox 34"/>
          <p:cNvSpPr txBox="1"/>
          <p:nvPr/>
        </p:nvSpPr>
        <p:spPr>
          <a:xfrm>
            <a:off x="7745153" y="1537354"/>
            <a:ext cx="1368152" cy="461665"/>
          </a:xfrm>
          <a:prstGeom prst="rect">
            <a:avLst/>
          </a:prstGeom>
          <a:noFill/>
        </p:spPr>
        <p:txBody>
          <a:bodyPr wrap="square" rtlCol="0">
            <a:spAutoFit/>
          </a:bodyPr>
          <a:lstStyle/>
          <a:p>
            <a:pPr algn="ctr"/>
            <a:r>
              <a:rPr lang="en-US" sz="2400" dirty="0">
                <a:solidFill>
                  <a:srgbClr val="000000"/>
                </a:solidFill>
              </a:rPr>
              <a:t>Ring 3</a:t>
            </a:r>
          </a:p>
        </p:txBody>
      </p:sp>
    </p:spTree>
    <p:extLst>
      <p:ext uri="{BB962C8B-B14F-4D97-AF65-F5344CB8AC3E}">
        <p14:creationId xmlns:p14="http://schemas.microsoft.com/office/powerpoint/2010/main" val="30327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Interposition with </a:t>
            </a:r>
            <a:r>
              <a:rPr lang="en-US" altLang="zh-CN" sz="4000" dirty="0" err="1"/>
              <a:t>CloudVisor</a:t>
            </a:r>
            <a:endParaRPr lang="zh-CN" altLang="en-US" sz="4000" dirty="0"/>
          </a:p>
        </p:txBody>
      </p:sp>
      <p:pic>
        <p:nvPicPr>
          <p:cNvPr id="3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056240"/>
            <a:ext cx="6408713" cy="26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4932040" y="1297327"/>
            <a:ext cx="2232248" cy="16801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VM</a:t>
            </a:r>
          </a:p>
        </p:txBody>
      </p:sp>
      <p:pic>
        <p:nvPicPr>
          <p:cNvPr id="4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3" y="3467698"/>
            <a:ext cx="7488833" cy="480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81204">
            <a:off x="6543813" y="3002429"/>
            <a:ext cx="576063" cy="14317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9688">
            <a:off x="5113534" y="3045438"/>
            <a:ext cx="422867" cy="12746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5" name="Rectangle 44"/>
          <p:cNvSpPr/>
          <p:nvPr/>
        </p:nvSpPr>
        <p:spPr>
          <a:xfrm>
            <a:off x="2555776" y="4417673"/>
            <a:ext cx="4320480" cy="600067"/>
          </a:xfrm>
          <a:prstGeom prst="rect">
            <a:avLst/>
          </a:prstGeom>
          <a:solidFill>
            <a:schemeClr val="tx1">
              <a:lumMod val="75000"/>
              <a:lumOff val="2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err="1"/>
              <a:t>Cloudvisor</a:t>
            </a:r>
            <a:endParaRPr lang="en-US" sz="3200" dirty="0"/>
          </a:p>
        </p:txBody>
      </p:sp>
      <p:sp>
        <p:nvSpPr>
          <p:cNvPr id="46" name="TextBox 45"/>
          <p:cNvSpPr txBox="1"/>
          <p:nvPr/>
        </p:nvSpPr>
        <p:spPr>
          <a:xfrm>
            <a:off x="0" y="4057634"/>
            <a:ext cx="1800200" cy="461665"/>
          </a:xfrm>
          <a:prstGeom prst="rect">
            <a:avLst/>
          </a:prstGeom>
          <a:noFill/>
        </p:spPr>
        <p:txBody>
          <a:bodyPr wrap="square" rtlCol="0">
            <a:spAutoFit/>
          </a:bodyPr>
          <a:lstStyle/>
          <a:p>
            <a:r>
              <a:rPr lang="en-US" sz="2400" dirty="0">
                <a:solidFill>
                  <a:srgbClr val="000000"/>
                </a:solidFill>
              </a:rPr>
              <a:t>host mode</a:t>
            </a:r>
          </a:p>
        </p:txBody>
      </p:sp>
      <p:sp>
        <p:nvSpPr>
          <p:cNvPr id="47" name="TextBox 46"/>
          <p:cNvSpPr txBox="1"/>
          <p:nvPr/>
        </p:nvSpPr>
        <p:spPr>
          <a:xfrm>
            <a:off x="-36512" y="2977514"/>
            <a:ext cx="1800200" cy="461665"/>
          </a:xfrm>
          <a:prstGeom prst="rect">
            <a:avLst/>
          </a:prstGeom>
          <a:noFill/>
        </p:spPr>
        <p:txBody>
          <a:bodyPr wrap="square" rtlCol="0">
            <a:spAutoFit/>
          </a:bodyPr>
          <a:lstStyle/>
          <a:p>
            <a:r>
              <a:rPr lang="en-US" sz="2400" dirty="0">
                <a:solidFill>
                  <a:srgbClr val="000000"/>
                </a:solidFill>
              </a:rPr>
              <a:t>guest mode</a:t>
            </a:r>
          </a:p>
        </p:txBody>
      </p:sp>
      <p:sp>
        <p:nvSpPr>
          <p:cNvPr id="48" name="TextBox 47"/>
          <p:cNvSpPr txBox="1"/>
          <p:nvPr/>
        </p:nvSpPr>
        <p:spPr>
          <a:xfrm>
            <a:off x="4572000" y="3217540"/>
            <a:ext cx="1800200" cy="461665"/>
          </a:xfrm>
          <a:prstGeom prst="rect">
            <a:avLst/>
          </a:prstGeom>
          <a:noFill/>
        </p:spPr>
        <p:txBody>
          <a:bodyPr wrap="square" rtlCol="0">
            <a:spAutoFit/>
          </a:bodyPr>
          <a:lstStyle/>
          <a:p>
            <a:r>
              <a:rPr lang="en-US" sz="2400" i="1" dirty="0">
                <a:solidFill>
                  <a:srgbClr val="000000"/>
                </a:solidFill>
              </a:rPr>
              <a:t>VM entry</a:t>
            </a:r>
          </a:p>
        </p:txBody>
      </p:sp>
      <p:sp>
        <p:nvSpPr>
          <p:cNvPr id="49" name="TextBox 48"/>
          <p:cNvSpPr txBox="1"/>
          <p:nvPr/>
        </p:nvSpPr>
        <p:spPr>
          <a:xfrm>
            <a:off x="7164288" y="3252866"/>
            <a:ext cx="1800200" cy="461665"/>
          </a:xfrm>
          <a:prstGeom prst="rect">
            <a:avLst/>
          </a:prstGeom>
          <a:noFill/>
        </p:spPr>
        <p:txBody>
          <a:bodyPr wrap="square" rtlCol="0">
            <a:spAutoFit/>
          </a:bodyPr>
          <a:lstStyle/>
          <a:p>
            <a:r>
              <a:rPr lang="en-US" sz="2400" i="1" dirty="0">
                <a:solidFill>
                  <a:srgbClr val="000000"/>
                </a:solidFill>
              </a:rPr>
              <a:t>VM exit</a:t>
            </a:r>
          </a:p>
        </p:txBody>
      </p:sp>
      <p:sp>
        <p:nvSpPr>
          <p:cNvPr id="50" name="Rectangle 49"/>
          <p:cNvSpPr/>
          <p:nvPr/>
        </p:nvSpPr>
        <p:spPr>
          <a:xfrm>
            <a:off x="2051720" y="2317440"/>
            <a:ext cx="2232248" cy="6600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Hypervisor</a:t>
            </a:r>
          </a:p>
        </p:txBody>
      </p:sp>
      <p:pic>
        <p:nvPicPr>
          <p:cNvPr id="51"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81204">
            <a:off x="3591361" y="3062464"/>
            <a:ext cx="576063" cy="14312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40548">
            <a:off x="2108793" y="3077166"/>
            <a:ext cx="422867" cy="1317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1619672" y="3697594"/>
            <a:ext cx="1800200" cy="461665"/>
          </a:xfrm>
          <a:prstGeom prst="rect">
            <a:avLst/>
          </a:prstGeom>
          <a:noFill/>
        </p:spPr>
        <p:txBody>
          <a:bodyPr wrap="square" rtlCol="0">
            <a:spAutoFit/>
          </a:bodyPr>
          <a:lstStyle/>
          <a:p>
            <a:r>
              <a:rPr lang="en-US" sz="2400" i="1" dirty="0">
                <a:solidFill>
                  <a:srgbClr val="000000"/>
                </a:solidFill>
              </a:rPr>
              <a:t>VM entry</a:t>
            </a:r>
          </a:p>
        </p:txBody>
      </p:sp>
      <p:sp>
        <p:nvSpPr>
          <p:cNvPr id="54" name="TextBox 53"/>
          <p:cNvSpPr txBox="1"/>
          <p:nvPr/>
        </p:nvSpPr>
        <p:spPr>
          <a:xfrm>
            <a:off x="3419872" y="3697594"/>
            <a:ext cx="1800200" cy="461665"/>
          </a:xfrm>
          <a:prstGeom prst="rect">
            <a:avLst/>
          </a:prstGeom>
          <a:noFill/>
        </p:spPr>
        <p:txBody>
          <a:bodyPr wrap="square" rtlCol="0">
            <a:spAutoFit/>
          </a:bodyPr>
          <a:lstStyle/>
          <a:p>
            <a:r>
              <a:rPr lang="en-US" sz="2400" i="1" dirty="0">
                <a:solidFill>
                  <a:srgbClr val="000000"/>
                </a:solidFill>
              </a:rPr>
              <a:t>VM exit</a:t>
            </a:r>
          </a:p>
        </p:txBody>
      </p:sp>
      <p:sp>
        <p:nvSpPr>
          <p:cNvPr id="71" name="TextBox 70"/>
          <p:cNvSpPr txBox="1"/>
          <p:nvPr/>
        </p:nvSpPr>
        <p:spPr>
          <a:xfrm>
            <a:off x="7740352" y="2497460"/>
            <a:ext cx="1368152" cy="461665"/>
          </a:xfrm>
          <a:prstGeom prst="rect">
            <a:avLst/>
          </a:prstGeom>
          <a:noFill/>
        </p:spPr>
        <p:txBody>
          <a:bodyPr wrap="square" rtlCol="0">
            <a:spAutoFit/>
          </a:bodyPr>
          <a:lstStyle/>
          <a:p>
            <a:pPr algn="ctr"/>
            <a:r>
              <a:rPr lang="en-US" sz="2400" dirty="0">
                <a:solidFill>
                  <a:srgbClr val="000000"/>
                </a:solidFill>
              </a:rPr>
              <a:t>Ring 0</a:t>
            </a:r>
          </a:p>
        </p:txBody>
      </p:sp>
      <p:sp>
        <p:nvSpPr>
          <p:cNvPr id="72" name="TextBox 71"/>
          <p:cNvSpPr txBox="1"/>
          <p:nvPr/>
        </p:nvSpPr>
        <p:spPr>
          <a:xfrm>
            <a:off x="7745153" y="1537354"/>
            <a:ext cx="1368152" cy="461665"/>
          </a:xfrm>
          <a:prstGeom prst="rect">
            <a:avLst/>
          </a:prstGeom>
          <a:noFill/>
        </p:spPr>
        <p:txBody>
          <a:bodyPr wrap="square" rtlCol="0">
            <a:spAutoFit/>
          </a:bodyPr>
          <a:lstStyle/>
          <a:p>
            <a:pPr algn="ctr"/>
            <a:r>
              <a:rPr lang="en-US" sz="2400" dirty="0">
                <a:solidFill>
                  <a:srgbClr val="000000"/>
                </a:solidFill>
              </a:rPr>
              <a:t>Ring 3</a:t>
            </a:r>
          </a:p>
        </p:txBody>
      </p:sp>
    </p:spTree>
    <p:extLst>
      <p:ext uri="{BB962C8B-B14F-4D97-AF65-F5344CB8AC3E}">
        <p14:creationId xmlns:p14="http://schemas.microsoft.com/office/powerpoint/2010/main" val="12415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childTnLst>
                                </p:cTn>
                              </p:par>
                              <p:par>
                                <p:cTn id="12" presetID="22" presetClass="entr" presetSubtype="1"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22" presetClass="entr" presetSubtype="1"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22" presetClass="entr" presetSubtype="4"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49" grpId="0"/>
      <p:bldP spid="53"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Memory Isolation</a:t>
            </a:r>
          </a:p>
        </p:txBody>
      </p:sp>
      <p:sp>
        <p:nvSpPr>
          <p:cNvPr id="4" name="Content Placeholder 3"/>
          <p:cNvSpPr>
            <a:spLocks noGrp="1"/>
          </p:cNvSpPr>
          <p:nvPr>
            <p:ph idx="1"/>
          </p:nvPr>
        </p:nvSpPr>
        <p:spPr>
          <a:xfrm>
            <a:off x="457200" y="1657366"/>
            <a:ext cx="8229600" cy="2940327"/>
          </a:xfrm>
        </p:spPr>
        <p:txBody>
          <a:bodyPr>
            <a:normAutofit fontScale="92500" lnSpcReduction="10000"/>
          </a:bodyPr>
          <a:lstStyle/>
          <a:p>
            <a:pPr marL="0" indent="0">
              <a:buNone/>
            </a:pPr>
            <a:r>
              <a:rPr lang="en-US" dirty="0"/>
              <a:t>Goal: forbid hypervisor access to VM memory</a:t>
            </a:r>
          </a:p>
          <a:p>
            <a:pPr marL="0" indent="0">
              <a:buNone/>
            </a:pPr>
            <a:endParaRPr lang="en-US" dirty="0"/>
          </a:p>
          <a:p>
            <a:pPr marL="0" indent="0">
              <a:buNone/>
            </a:pPr>
            <a:r>
              <a:rPr lang="en-US" dirty="0"/>
              <a:t>Rules:</a:t>
            </a:r>
          </a:p>
          <a:p>
            <a:pPr marL="457200" lvl="1" indent="0">
              <a:buNone/>
            </a:pPr>
            <a:r>
              <a:rPr lang="en-US" dirty="0"/>
              <a:t>When a page is assigned to a VM, CloudVisor changes the ownership of the page</a:t>
            </a:r>
          </a:p>
          <a:p>
            <a:pPr marL="457200" lvl="1" indent="0">
              <a:buNone/>
            </a:pPr>
            <a:r>
              <a:rPr lang="en-US" dirty="0"/>
              <a:t>A memory page is only accessible to its owner</a:t>
            </a:r>
          </a:p>
          <a:p>
            <a:pPr lvl="1"/>
            <a:endParaRPr lang="en-US" dirty="0"/>
          </a:p>
          <a:p>
            <a:endParaRPr lang="en-US" dirty="0"/>
          </a:p>
        </p:txBody>
      </p:sp>
    </p:spTree>
    <p:extLst>
      <p:ext uri="{BB962C8B-B14F-4D97-AF65-F5344CB8AC3E}">
        <p14:creationId xmlns:p14="http://schemas.microsoft.com/office/powerpoint/2010/main" val="67411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Architecture (logically) of </a:t>
            </a:r>
            <a:r>
              <a:rPr lang="en-US" altLang="zh-CN" dirty="0" err="1"/>
              <a:t>CloudVisor</a:t>
            </a:r>
            <a:endParaRPr lang="zh-CN" altLang="en-US" dirty="0"/>
          </a:p>
        </p:txBody>
      </p:sp>
      <p:pic>
        <p:nvPicPr>
          <p:cNvPr id="2054" name="Picture 6"/>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491881" y="1190114"/>
            <a:ext cx="4817467" cy="4247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977642" y="3817607"/>
            <a:ext cx="1690702" cy="900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84" y="2949501"/>
            <a:ext cx="1136496" cy="11681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791868" y="2776761"/>
            <a:ext cx="2420092" cy="6967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947413" y="3607584"/>
            <a:ext cx="2448272" cy="660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067945" y="4016362"/>
            <a:ext cx="2336725" cy="581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729890" y="1957400"/>
            <a:ext cx="866170" cy="110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32241" y="1957400"/>
            <a:ext cx="779663" cy="110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0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animEffect transition="in" filter="blinds(horizontal)">
                                      <p:cBhvr>
                                        <p:cTn id="11" dur="500"/>
                                        <p:tgtEl>
                                          <p:spTgt spid="205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62"/>
                                        </p:tgtEl>
                                        <p:attrNameLst>
                                          <p:attrName>style.visibility</p:attrName>
                                        </p:attrNameLst>
                                      </p:cBhvr>
                                      <p:to>
                                        <p:strVal val="visible"/>
                                      </p:to>
                                    </p:set>
                                    <p:animEffect transition="in" filter="blinds(horizontal)">
                                      <p:cBhvr>
                                        <p:cTn id="16" dur="500"/>
                                        <p:tgtEl>
                                          <p:spTgt spid="206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061"/>
                                        </p:tgtEl>
                                        <p:attrNameLst>
                                          <p:attrName>style.visibility</p:attrName>
                                        </p:attrNameLst>
                                      </p:cBhvr>
                                      <p:to>
                                        <p:strVal val="visible"/>
                                      </p:to>
                                    </p:set>
                                    <p:animEffect transition="in" filter="blinds(horizontal)">
                                      <p:cBhvr>
                                        <p:cTn id="25" dur="500"/>
                                        <p:tgtEl>
                                          <p:spTgt spid="206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blinds(horizontal)">
                                      <p:cBhvr>
                                        <p:cTn id="30" dur="500"/>
                                        <p:tgtEl>
                                          <p:spTgt spid="205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063"/>
                                        </p:tgtEl>
                                        <p:attrNameLst>
                                          <p:attrName>style.visibility</p:attrName>
                                        </p:attrNameLst>
                                      </p:cBhvr>
                                      <p:to>
                                        <p:strVal val="visible"/>
                                      </p:to>
                                    </p:set>
                                    <p:animEffect transition="in" filter="blinds(horizontal)">
                                      <p:cBhvr>
                                        <p:cTn id="35" dur="500"/>
                                        <p:tgtEl>
                                          <p:spTgt spid="2063"/>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2064"/>
                                        </p:tgtEl>
                                        <p:attrNameLst>
                                          <p:attrName>style.visibility</p:attrName>
                                        </p:attrNameLst>
                                      </p:cBhvr>
                                      <p:to>
                                        <p:strVal val="visible"/>
                                      </p:to>
                                    </p:set>
                                    <p:animEffect transition="in" filter="blinds(horizontal)">
                                      <p:cBhvr>
                                        <p:cTn id="39"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795594" y="2652007"/>
            <a:ext cx="5887152" cy="1955288"/>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 name="标题 1"/>
          <p:cNvSpPr>
            <a:spLocks noGrp="1"/>
          </p:cNvSpPr>
          <p:nvPr>
            <p:ph type="title"/>
          </p:nvPr>
        </p:nvSpPr>
        <p:spPr/>
        <p:txBody>
          <a:bodyPr/>
          <a:lstStyle/>
          <a:p>
            <a:r>
              <a:rPr kumimoji="1" lang="en-US" altLang="zh-CN" dirty="0" err="1"/>
              <a:t>Nexen</a:t>
            </a:r>
            <a:r>
              <a:rPr kumimoji="1" lang="en-US" altLang="zh-CN" dirty="0"/>
              <a:t>:</a:t>
            </a:r>
            <a:r>
              <a:rPr kumimoji="1" lang="zh-CN" altLang="en-US" dirty="0"/>
              <a:t> </a:t>
            </a:r>
            <a:r>
              <a:rPr kumimoji="1" lang="en-US" altLang="zh-CN" dirty="0"/>
              <a:t>Deconstructing</a:t>
            </a:r>
            <a:r>
              <a:rPr kumimoji="1" lang="zh-CN" altLang="en-US" dirty="0"/>
              <a:t> </a:t>
            </a:r>
            <a:r>
              <a:rPr kumimoji="1" lang="en-US" altLang="zh-CN" dirty="0" err="1"/>
              <a:t>Xen</a:t>
            </a:r>
            <a:endParaRPr kumimoji="1" lang="zh-CN" altLang="en-US" dirty="0"/>
          </a:p>
        </p:txBody>
      </p:sp>
      <p:sp>
        <p:nvSpPr>
          <p:cNvPr id="4" name="圆角矩形 3"/>
          <p:cNvSpPr/>
          <p:nvPr/>
        </p:nvSpPr>
        <p:spPr>
          <a:xfrm>
            <a:off x="1914905"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5" name="圆角矩形 4"/>
          <p:cNvSpPr/>
          <p:nvPr/>
        </p:nvSpPr>
        <p:spPr>
          <a:xfrm>
            <a:off x="3405470"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6" name="圆角矩形 5"/>
          <p:cNvSpPr/>
          <p:nvPr/>
        </p:nvSpPr>
        <p:spPr>
          <a:xfrm>
            <a:off x="4896036"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7" name="圆角矩形 6"/>
          <p:cNvSpPr/>
          <p:nvPr/>
        </p:nvSpPr>
        <p:spPr>
          <a:xfrm>
            <a:off x="6386601" y="2746425"/>
            <a:ext cx="1166530" cy="777686"/>
          </a:xfrm>
          <a:prstGeom prst="roundRect">
            <a:avLst>
              <a:gd name="adj" fmla="val 6830"/>
            </a:avLst>
          </a:prstGeom>
          <a:solidFill>
            <a:schemeClr val="tx2">
              <a:lumMod val="7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bg1"/>
                </a:solidFill>
                <a:latin typeface="DengXian" charset="0"/>
                <a:ea typeface="DengXian" charset="0"/>
                <a:cs typeface="DengXian" charset="0"/>
              </a:rPr>
              <a:t>Shared</a:t>
            </a:r>
            <a:r>
              <a:rPr kumimoji="1" lang="zh-CN" altLang="en-US" sz="1620" dirty="0">
                <a:solidFill>
                  <a:schemeClr val="bg1"/>
                </a:solidFill>
                <a:latin typeface="DengXian" charset="0"/>
                <a:ea typeface="DengXian" charset="0"/>
                <a:cs typeface="DengXian" charset="0"/>
              </a:rPr>
              <a:t> </a:t>
            </a:r>
            <a:r>
              <a:rPr kumimoji="1" lang="en-US" altLang="zh-CN" sz="1620" dirty="0">
                <a:solidFill>
                  <a:schemeClr val="bg1"/>
                </a:solidFill>
                <a:latin typeface="DengXian" charset="0"/>
                <a:ea typeface="DengXian" charset="0"/>
                <a:cs typeface="DengXian" charset="0"/>
              </a:rPr>
              <a:t>Service</a:t>
            </a:r>
            <a:endParaRPr kumimoji="1" lang="zh-CN" altLang="en-US" sz="1620" dirty="0">
              <a:solidFill>
                <a:schemeClr val="bg1"/>
              </a:solidFill>
              <a:latin typeface="DengXian" charset="0"/>
              <a:ea typeface="DengXian" charset="0"/>
              <a:cs typeface="DengXian" charset="0"/>
            </a:endParaRPr>
          </a:p>
        </p:txBody>
      </p:sp>
      <p:sp>
        <p:nvSpPr>
          <p:cNvPr id="8" name="圆角矩形 7"/>
          <p:cNvSpPr/>
          <p:nvPr/>
        </p:nvSpPr>
        <p:spPr>
          <a:xfrm>
            <a:off x="1926496" y="4165754"/>
            <a:ext cx="5638226" cy="324036"/>
          </a:xfrm>
          <a:prstGeom prst="roundRect">
            <a:avLst>
              <a:gd name="adj" fmla="val 1756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Security</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Monitor</a:t>
            </a:r>
            <a:endParaRPr kumimoji="1" lang="zh-CN" altLang="en-US" sz="1620" dirty="0">
              <a:solidFill>
                <a:schemeClr val="tx1"/>
              </a:solidFill>
              <a:latin typeface="DengXian" charset="0"/>
              <a:ea typeface="DengXian" charset="0"/>
              <a:cs typeface="DengXian" charset="0"/>
            </a:endParaRPr>
          </a:p>
        </p:txBody>
      </p:sp>
      <p:sp>
        <p:nvSpPr>
          <p:cNvPr id="9" name="圆角矩形 8"/>
          <p:cNvSpPr/>
          <p:nvPr/>
        </p:nvSpPr>
        <p:spPr>
          <a:xfrm>
            <a:off x="1914905"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Dom-0</a:t>
            </a:r>
            <a:endParaRPr kumimoji="1" lang="zh-CN" altLang="en-US" sz="1620" dirty="0">
              <a:solidFill>
                <a:schemeClr val="tx1"/>
              </a:solidFill>
              <a:latin typeface="DengXian" charset="0"/>
              <a:ea typeface="DengXian" charset="0"/>
              <a:cs typeface="DengXian" charset="0"/>
            </a:endParaRPr>
          </a:p>
        </p:txBody>
      </p:sp>
      <p:sp>
        <p:nvSpPr>
          <p:cNvPr id="10" name="圆角矩形 9"/>
          <p:cNvSpPr/>
          <p:nvPr/>
        </p:nvSpPr>
        <p:spPr>
          <a:xfrm>
            <a:off x="3405470"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Para-VM</a:t>
            </a:r>
            <a:endParaRPr kumimoji="1" lang="zh-CN" altLang="en-US" sz="1620" dirty="0">
              <a:solidFill>
                <a:schemeClr val="tx1"/>
              </a:solidFill>
              <a:latin typeface="DengXian" charset="0"/>
              <a:ea typeface="DengXian" charset="0"/>
              <a:cs typeface="DengXian" charset="0"/>
            </a:endParaRPr>
          </a:p>
        </p:txBody>
      </p:sp>
      <p:sp>
        <p:nvSpPr>
          <p:cNvPr id="11" name="圆角矩形 10"/>
          <p:cNvSpPr/>
          <p:nvPr/>
        </p:nvSpPr>
        <p:spPr>
          <a:xfrm>
            <a:off x="4896036" y="1638274"/>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Full-VM</a:t>
            </a:r>
            <a:endParaRPr kumimoji="1" lang="zh-CN" altLang="en-US" sz="1620" dirty="0">
              <a:solidFill>
                <a:schemeClr val="tx1"/>
              </a:solidFill>
              <a:latin typeface="DengXian" charset="0"/>
              <a:ea typeface="DengXian" charset="0"/>
              <a:cs typeface="DengXian" charset="0"/>
            </a:endParaRPr>
          </a:p>
        </p:txBody>
      </p:sp>
      <p:cxnSp>
        <p:nvCxnSpPr>
          <p:cNvPr id="21" name="直线连接符 20"/>
          <p:cNvCxnSpPr/>
          <p:nvPr/>
        </p:nvCxnSpPr>
        <p:spPr>
          <a:xfrm>
            <a:off x="457200" y="2583741"/>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4" idx="2"/>
            <a:endCxn id="31" idx="1"/>
          </p:cNvCxnSpPr>
          <p:nvPr/>
        </p:nvCxnSpPr>
        <p:spPr>
          <a:xfrm rot="16200000" flipH="1">
            <a:off x="3417836" y="2609543"/>
            <a:ext cx="312510" cy="2151841"/>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6" idx="2"/>
            <a:endCxn id="31" idx="3"/>
          </p:cNvCxnSpPr>
          <p:nvPr/>
        </p:nvCxnSpPr>
        <p:spPr>
          <a:xfrm rot="5400000">
            <a:off x="5005612" y="3368029"/>
            <a:ext cx="312510" cy="634869"/>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650010" y="3776911"/>
            <a:ext cx="194422" cy="129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p:cNvSpPr txBox="1"/>
          <p:nvPr/>
        </p:nvSpPr>
        <p:spPr>
          <a:xfrm>
            <a:off x="165110" y="2652007"/>
            <a:ext cx="1166530" cy="341632"/>
          </a:xfrm>
          <a:prstGeom prst="rect">
            <a:avLst/>
          </a:prstGeom>
          <a:noFill/>
        </p:spPr>
        <p:txBody>
          <a:bodyPr wrap="square" rtlCol="0">
            <a:spAutoFit/>
          </a:bodyPr>
          <a:lstStyle/>
          <a:p>
            <a:r>
              <a:rPr kumimoji="1" lang="en-US" altLang="zh-CN" sz="1620">
                <a:latin typeface="DengXian" charset="0"/>
                <a:ea typeface="DengXian" charset="0"/>
                <a:cs typeface="DengXian" charset="0"/>
              </a:rPr>
              <a:t>Hypervisor</a:t>
            </a:r>
            <a:endParaRPr kumimoji="1" lang="zh-CN" altLang="en-US" sz="1620" dirty="0">
              <a:latin typeface="DengXian" charset="0"/>
              <a:ea typeface="DengXian" charset="0"/>
              <a:cs typeface="DengXian" charset="0"/>
            </a:endParaRPr>
          </a:p>
        </p:txBody>
      </p:sp>
      <p:sp>
        <p:nvSpPr>
          <p:cNvPr id="42" name="文本框 41"/>
          <p:cNvSpPr txBox="1"/>
          <p:nvPr/>
        </p:nvSpPr>
        <p:spPr>
          <a:xfrm>
            <a:off x="165110" y="2133549"/>
            <a:ext cx="1588235" cy="341632"/>
          </a:xfrm>
          <a:prstGeom prst="rect">
            <a:avLst/>
          </a:prstGeom>
          <a:noFill/>
        </p:spPr>
        <p:txBody>
          <a:bodyPr wrap="square" rtlCol="0">
            <a:spAutoFit/>
          </a:bodyPr>
          <a:lstStyle/>
          <a:p>
            <a:r>
              <a:rPr kumimoji="1" lang="en-US" altLang="zh-CN" sz="1620" dirty="0">
                <a:latin typeface="DengXian" charset="0"/>
                <a:ea typeface="DengXian" charset="0"/>
                <a:cs typeface="DengXian" charset="0"/>
              </a:rPr>
              <a:t>Virtual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Machine</a:t>
            </a:r>
            <a:endParaRPr kumimoji="1" lang="zh-CN" altLang="en-US" sz="1620" dirty="0">
              <a:latin typeface="DengXian" charset="0"/>
              <a:ea typeface="DengXian" charset="0"/>
              <a:cs typeface="DengXian" charset="0"/>
            </a:endParaRPr>
          </a:p>
        </p:txBody>
      </p:sp>
      <p:cxnSp>
        <p:nvCxnSpPr>
          <p:cNvPr id="47" name="肘形连接符 46"/>
          <p:cNvCxnSpPr>
            <a:stCxn id="7" idx="2"/>
            <a:endCxn id="31" idx="3"/>
          </p:cNvCxnSpPr>
          <p:nvPr/>
        </p:nvCxnSpPr>
        <p:spPr>
          <a:xfrm rot="5400000">
            <a:off x="5748347" y="2620197"/>
            <a:ext cx="317607" cy="212543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5" idx="2"/>
            <a:endCxn id="31" idx="1"/>
          </p:cNvCxnSpPr>
          <p:nvPr/>
        </p:nvCxnSpPr>
        <p:spPr>
          <a:xfrm rot="16200000" flipH="1">
            <a:off x="4163119" y="3354826"/>
            <a:ext cx="312510" cy="66127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8" idx="0"/>
            <a:endCxn id="31" idx="2"/>
          </p:cNvCxnSpPr>
          <p:nvPr/>
        </p:nvCxnSpPr>
        <p:spPr>
          <a:xfrm flipV="1">
            <a:off x="4745610" y="3906526"/>
            <a:ext cx="1612" cy="2592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294725" y="4848502"/>
            <a:ext cx="8704627" cy="341632"/>
          </a:xfrm>
          <a:prstGeom prst="rect">
            <a:avLst/>
          </a:prstGeom>
        </p:spPr>
        <p:txBody>
          <a:bodyPr wrap="none">
            <a:spAutoFit/>
          </a:bodyPr>
          <a:lstStyle/>
          <a:p>
            <a:r>
              <a:rPr kumimoji="1" lang="en-US" altLang="zh-CN" sz="1620" dirty="0">
                <a:latin typeface="DengXian" charset="0"/>
                <a:ea typeface="DengXian" charset="0"/>
                <a:cs typeface="DengXian" charset="0"/>
              </a:rPr>
              <a:t>Partition</a:t>
            </a:r>
            <a:r>
              <a:rPr kumimoji="1" lang="zh-CN" altLang="en-US" sz="1620" dirty="0">
                <a:latin typeface="DengXian" charset="0"/>
                <a:ea typeface="DengXian" charset="0"/>
                <a:cs typeface="DengXian" charset="0"/>
              </a:rPr>
              <a:t> </a:t>
            </a:r>
            <a:r>
              <a:rPr kumimoji="1" lang="en-US" altLang="zh-CN" sz="1620" dirty="0" err="1">
                <a:latin typeface="DengXian" charset="0"/>
                <a:ea typeface="DengXian" charset="0"/>
                <a:cs typeface="DengXian" charset="0"/>
              </a:rPr>
              <a:t>Xen</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into</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several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internal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domains,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all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the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domains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run</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in</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the</a:t>
            </a:r>
            <a:r>
              <a:rPr kumimoji="1" lang="zh-CN" altLang="en-US" sz="1620" dirty="0">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same</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hardware</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privilege</a:t>
            </a:r>
            <a:endParaRPr lang="zh-CN" altLang="en-US" sz="1620" b="1" dirty="0">
              <a:solidFill>
                <a:schemeClr val="accent1"/>
              </a:solidFill>
              <a:latin typeface="DengXian" charset="0"/>
              <a:ea typeface="DengXian" charset="0"/>
              <a:cs typeface="DengXian" charset="0"/>
            </a:endParaRPr>
          </a:p>
        </p:txBody>
      </p:sp>
      <p:sp>
        <p:nvSpPr>
          <p:cNvPr id="3" name="幻灯片编号占位符 2"/>
          <p:cNvSpPr>
            <a:spLocks noGrp="1"/>
          </p:cNvSpPr>
          <p:nvPr>
            <p:ph type="sldNum" sz="quarter" idx="12"/>
          </p:nvPr>
        </p:nvSpPr>
        <p:spPr/>
        <p:txBody>
          <a:bodyPr/>
          <a:lstStyle/>
          <a:p>
            <a:fld id="{ADE361C3-C043-4A6E-BDCE-8DA1E7D90A3B}" type="slidenum">
              <a:rPr lang="zh-CN" altLang="en-US" smtClean="0"/>
              <a:t>18</a:t>
            </a:fld>
            <a:endParaRPr lang="zh-CN" altLang="en-US"/>
          </a:p>
        </p:txBody>
      </p:sp>
    </p:spTree>
    <p:extLst>
      <p:ext uri="{BB962C8B-B14F-4D97-AF65-F5344CB8AC3E}">
        <p14:creationId xmlns:p14="http://schemas.microsoft.com/office/powerpoint/2010/main" val="418180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1795594" y="1496549"/>
            <a:ext cx="1415455" cy="2150747"/>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 name="标题 1"/>
          <p:cNvSpPr>
            <a:spLocks noGrp="1"/>
          </p:cNvSpPr>
          <p:nvPr>
            <p:ph type="title"/>
          </p:nvPr>
        </p:nvSpPr>
        <p:spPr/>
        <p:txBody>
          <a:bodyPr/>
          <a:lstStyle/>
          <a:p>
            <a:r>
              <a:rPr kumimoji="1" lang="en-US" altLang="zh-CN" dirty="0" err="1"/>
              <a:t>Xen</a:t>
            </a:r>
            <a:r>
              <a:rPr kumimoji="1" lang="zh-CN" altLang="en-US" dirty="0"/>
              <a:t> </a:t>
            </a:r>
            <a:r>
              <a:rPr kumimoji="1" lang="en-US" altLang="zh-CN" dirty="0"/>
              <a:t>Slice</a:t>
            </a:r>
            <a:endParaRPr kumimoji="1" lang="zh-CN" altLang="en-US" dirty="0"/>
          </a:p>
        </p:txBody>
      </p:sp>
      <p:sp>
        <p:nvSpPr>
          <p:cNvPr id="4" name="圆角矩形 3"/>
          <p:cNvSpPr/>
          <p:nvPr/>
        </p:nvSpPr>
        <p:spPr>
          <a:xfrm>
            <a:off x="1914905"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5" name="圆角矩形 4"/>
          <p:cNvSpPr/>
          <p:nvPr/>
        </p:nvSpPr>
        <p:spPr>
          <a:xfrm>
            <a:off x="3405470"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6" name="圆角矩形 5"/>
          <p:cNvSpPr/>
          <p:nvPr/>
        </p:nvSpPr>
        <p:spPr>
          <a:xfrm>
            <a:off x="4896036"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7" name="圆角矩形 6"/>
          <p:cNvSpPr/>
          <p:nvPr/>
        </p:nvSpPr>
        <p:spPr>
          <a:xfrm>
            <a:off x="6386601" y="2746425"/>
            <a:ext cx="1166530" cy="777686"/>
          </a:xfrm>
          <a:prstGeom prst="roundRect">
            <a:avLst>
              <a:gd name="adj" fmla="val 6830"/>
            </a:avLst>
          </a:prstGeom>
          <a:solidFill>
            <a:schemeClr val="tx2">
              <a:lumMod val="7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bg1"/>
                </a:solidFill>
                <a:latin typeface="DengXian" charset="0"/>
                <a:ea typeface="DengXian" charset="0"/>
                <a:cs typeface="DengXian" charset="0"/>
              </a:rPr>
              <a:t>Shared</a:t>
            </a:r>
            <a:r>
              <a:rPr kumimoji="1" lang="zh-CN" altLang="en-US" sz="1620" dirty="0">
                <a:solidFill>
                  <a:schemeClr val="bg1"/>
                </a:solidFill>
                <a:latin typeface="DengXian" charset="0"/>
                <a:ea typeface="DengXian" charset="0"/>
                <a:cs typeface="DengXian" charset="0"/>
              </a:rPr>
              <a:t> </a:t>
            </a:r>
            <a:r>
              <a:rPr kumimoji="1" lang="en-US" altLang="zh-CN" sz="1620" dirty="0">
                <a:solidFill>
                  <a:schemeClr val="bg1"/>
                </a:solidFill>
                <a:latin typeface="DengXian" charset="0"/>
                <a:ea typeface="DengXian" charset="0"/>
                <a:cs typeface="DengXian" charset="0"/>
              </a:rPr>
              <a:t>Service</a:t>
            </a:r>
            <a:endParaRPr kumimoji="1" lang="zh-CN" altLang="en-US" sz="1620" dirty="0">
              <a:solidFill>
                <a:schemeClr val="bg1"/>
              </a:solidFill>
              <a:latin typeface="DengXian" charset="0"/>
              <a:ea typeface="DengXian" charset="0"/>
              <a:cs typeface="DengXian" charset="0"/>
            </a:endParaRPr>
          </a:p>
        </p:txBody>
      </p:sp>
      <p:sp>
        <p:nvSpPr>
          <p:cNvPr id="8" name="圆角矩形 7"/>
          <p:cNvSpPr/>
          <p:nvPr/>
        </p:nvSpPr>
        <p:spPr>
          <a:xfrm>
            <a:off x="1926496" y="4165754"/>
            <a:ext cx="5638226" cy="324036"/>
          </a:xfrm>
          <a:prstGeom prst="roundRect">
            <a:avLst>
              <a:gd name="adj" fmla="val 1756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Security</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Monitor</a:t>
            </a:r>
            <a:endParaRPr kumimoji="1" lang="zh-CN" altLang="en-US" sz="1620" dirty="0">
              <a:solidFill>
                <a:schemeClr val="tx1"/>
              </a:solidFill>
              <a:latin typeface="DengXian" charset="0"/>
              <a:ea typeface="DengXian" charset="0"/>
              <a:cs typeface="DengXian" charset="0"/>
            </a:endParaRPr>
          </a:p>
        </p:txBody>
      </p:sp>
      <p:sp>
        <p:nvSpPr>
          <p:cNvPr id="9" name="圆角矩形 8"/>
          <p:cNvSpPr/>
          <p:nvPr/>
        </p:nvSpPr>
        <p:spPr>
          <a:xfrm>
            <a:off x="1914905"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Dom-0</a:t>
            </a:r>
            <a:endParaRPr kumimoji="1" lang="zh-CN" altLang="en-US" sz="1620" dirty="0">
              <a:solidFill>
                <a:schemeClr val="tx1"/>
              </a:solidFill>
              <a:latin typeface="DengXian" charset="0"/>
              <a:ea typeface="DengXian" charset="0"/>
              <a:cs typeface="DengXian" charset="0"/>
            </a:endParaRPr>
          </a:p>
        </p:txBody>
      </p:sp>
      <p:sp>
        <p:nvSpPr>
          <p:cNvPr id="10" name="圆角矩形 9"/>
          <p:cNvSpPr/>
          <p:nvPr/>
        </p:nvSpPr>
        <p:spPr>
          <a:xfrm>
            <a:off x="3405470"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Para-VM</a:t>
            </a:r>
            <a:endParaRPr kumimoji="1" lang="zh-CN" altLang="en-US" sz="1620" dirty="0">
              <a:solidFill>
                <a:schemeClr val="tx1"/>
              </a:solidFill>
              <a:latin typeface="DengXian" charset="0"/>
              <a:ea typeface="DengXian" charset="0"/>
              <a:cs typeface="DengXian" charset="0"/>
            </a:endParaRPr>
          </a:p>
        </p:txBody>
      </p:sp>
      <p:sp>
        <p:nvSpPr>
          <p:cNvPr id="11" name="圆角矩形 10"/>
          <p:cNvSpPr/>
          <p:nvPr/>
        </p:nvSpPr>
        <p:spPr>
          <a:xfrm>
            <a:off x="4896036" y="1638274"/>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Full-VM</a:t>
            </a:r>
            <a:endParaRPr kumimoji="1" lang="zh-CN" altLang="en-US" sz="1620" dirty="0">
              <a:solidFill>
                <a:schemeClr val="tx1"/>
              </a:solidFill>
              <a:latin typeface="DengXian" charset="0"/>
              <a:ea typeface="DengXian" charset="0"/>
              <a:cs typeface="DengXian" charset="0"/>
            </a:endParaRPr>
          </a:p>
        </p:txBody>
      </p:sp>
      <p:cxnSp>
        <p:nvCxnSpPr>
          <p:cNvPr id="21" name="直线连接符 20"/>
          <p:cNvCxnSpPr/>
          <p:nvPr/>
        </p:nvCxnSpPr>
        <p:spPr>
          <a:xfrm>
            <a:off x="457200" y="2583741"/>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4" idx="2"/>
            <a:endCxn id="31" idx="1"/>
          </p:cNvCxnSpPr>
          <p:nvPr/>
        </p:nvCxnSpPr>
        <p:spPr>
          <a:xfrm rot="16200000" flipH="1">
            <a:off x="3417836" y="2609543"/>
            <a:ext cx="312510" cy="2151841"/>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6" idx="2"/>
            <a:endCxn id="31" idx="3"/>
          </p:cNvCxnSpPr>
          <p:nvPr/>
        </p:nvCxnSpPr>
        <p:spPr>
          <a:xfrm rot="5400000">
            <a:off x="5005612" y="3368029"/>
            <a:ext cx="312510" cy="634869"/>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650010" y="3776911"/>
            <a:ext cx="194422" cy="129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p:cNvSpPr txBox="1"/>
          <p:nvPr/>
        </p:nvSpPr>
        <p:spPr>
          <a:xfrm>
            <a:off x="165110" y="2652007"/>
            <a:ext cx="1166530" cy="341632"/>
          </a:xfrm>
          <a:prstGeom prst="rect">
            <a:avLst/>
          </a:prstGeom>
          <a:noFill/>
        </p:spPr>
        <p:txBody>
          <a:bodyPr wrap="square" rtlCol="0">
            <a:spAutoFit/>
          </a:bodyPr>
          <a:lstStyle/>
          <a:p>
            <a:r>
              <a:rPr kumimoji="1" lang="en-US" altLang="zh-CN" sz="1620">
                <a:latin typeface="DengXian" charset="0"/>
                <a:ea typeface="DengXian" charset="0"/>
                <a:cs typeface="DengXian" charset="0"/>
              </a:rPr>
              <a:t>Hypervisor</a:t>
            </a:r>
            <a:endParaRPr kumimoji="1" lang="zh-CN" altLang="en-US" sz="1620" dirty="0">
              <a:latin typeface="DengXian" charset="0"/>
              <a:ea typeface="DengXian" charset="0"/>
              <a:cs typeface="DengXian" charset="0"/>
            </a:endParaRPr>
          </a:p>
        </p:txBody>
      </p:sp>
      <p:sp>
        <p:nvSpPr>
          <p:cNvPr id="42" name="文本框 41"/>
          <p:cNvSpPr txBox="1"/>
          <p:nvPr/>
        </p:nvSpPr>
        <p:spPr>
          <a:xfrm>
            <a:off x="165110" y="2133549"/>
            <a:ext cx="1588235" cy="341632"/>
          </a:xfrm>
          <a:prstGeom prst="rect">
            <a:avLst/>
          </a:prstGeom>
          <a:noFill/>
        </p:spPr>
        <p:txBody>
          <a:bodyPr wrap="square" rtlCol="0">
            <a:spAutoFit/>
          </a:bodyPr>
          <a:lstStyle/>
          <a:p>
            <a:r>
              <a:rPr kumimoji="1" lang="en-US" altLang="zh-CN" sz="1620" dirty="0">
                <a:latin typeface="DengXian" charset="0"/>
                <a:ea typeface="DengXian" charset="0"/>
                <a:cs typeface="DengXian" charset="0"/>
              </a:rPr>
              <a:t>Virtual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Machine</a:t>
            </a:r>
            <a:endParaRPr kumimoji="1" lang="zh-CN" altLang="en-US" sz="1620" dirty="0">
              <a:latin typeface="DengXian" charset="0"/>
              <a:ea typeface="DengXian" charset="0"/>
              <a:cs typeface="DengXian" charset="0"/>
            </a:endParaRPr>
          </a:p>
        </p:txBody>
      </p:sp>
      <p:cxnSp>
        <p:nvCxnSpPr>
          <p:cNvPr id="47" name="肘形连接符 46"/>
          <p:cNvCxnSpPr>
            <a:stCxn id="7" idx="2"/>
            <a:endCxn id="31" idx="3"/>
          </p:cNvCxnSpPr>
          <p:nvPr/>
        </p:nvCxnSpPr>
        <p:spPr>
          <a:xfrm rot="5400000">
            <a:off x="5748347" y="2620197"/>
            <a:ext cx="317607" cy="212543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5" idx="2"/>
            <a:endCxn id="31" idx="1"/>
          </p:cNvCxnSpPr>
          <p:nvPr/>
        </p:nvCxnSpPr>
        <p:spPr>
          <a:xfrm rot="16200000" flipH="1">
            <a:off x="4163119" y="3354826"/>
            <a:ext cx="312510" cy="66127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8" idx="0"/>
            <a:endCxn id="31" idx="2"/>
          </p:cNvCxnSpPr>
          <p:nvPr/>
        </p:nvCxnSpPr>
        <p:spPr>
          <a:xfrm flipV="1">
            <a:off x="4745610" y="3906526"/>
            <a:ext cx="1612" cy="2592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86045" y="4848502"/>
            <a:ext cx="8425705" cy="341632"/>
          </a:xfrm>
          <a:prstGeom prst="rect">
            <a:avLst/>
          </a:prstGeom>
        </p:spPr>
        <p:txBody>
          <a:bodyPr wrap="none">
            <a:spAutoFit/>
          </a:bodyPr>
          <a:lstStyle/>
          <a:p>
            <a:r>
              <a:rPr kumimoji="1" lang="en-US" altLang="zh-CN" sz="1620" dirty="0">
                <a:latin typeface="DengXian" charset="0"/>
                <a:ea typeface="DengXian" charset="0"/>
                <a:cs typeface="DengXian" charset="0"/>
              </a:rPr>
              <a:t>Each</a:t>
            </a:r>
            <a:r>
              <a:rPr kumimoji="1" lang="zh-CN" altLang="en-US" sz="1620" dirty="0">
                <a:latin typeface="DengXian" charset="0"/>
                <a:ea typeface="DengXian" charset="0"/>
                <a:cs typeface="DengXian" charset="0"/>
              </a:rPr>
              <a:t> </a:t>
            </a:r>
            <a:r>
              <a:rPr kumimoji="1" lang="en-US" altLang="zh-CN" sz="1620" dirty="0" err="1">
                <a:latin typeface="DengXian" charset="0"/>
                <a:ea typeface="DengXian" charset="0"/>
                <a:cs typeface="DengXian" charset="0"/>
              </a:rPr>
              <a:t>Xen</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slice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serves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only</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one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VM,</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containing</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the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VM's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metadata</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and</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handling</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its</a:t>
            </a:r>
            <a:r>
              <a:rPr kumimoji="1" lang="zh-CN" altLang="en-US" sz="1620" dirty="0">
                <a:latin typeface="DengXian" charset="0"/>
                <a:ea typeface="DengXian" charset="0"/>
                <a:cs typeface="DengXian" charset="0"/>
              </a:rPr>
              <a:t> </a:t>
            </a:r>
            <a:r>
              <a:rPr kumimoji="1" lang="en-US" altLang="zh-CN" sz="1620" dirty="0" err="1">
                <a:latin typeface="DengXian" charset="0"/>
                <a:ea typeface="DengXian" charset="0"/>
                <a:cs typeface="DengXian" charset="0"/>
              </a:rPr>
              <a:t>VMExits</a:t>
            </a:r>
            <a:endParaRPr lang="zh-CN" altLang="en-US" sz="1620" dirty="0">
              <a:latin typeface="DengXian" charset="0"/>
              <a:ea typeface="DengXian" charset="0"/>
              <a:cs typeface="DengXian" charset="0"/>
            </a:endParaRPr>
          </a:p>
        </p:txBody>
      </p:sp>
      <p:sp>
        <p:nvSpPr>
          <p:cNvPr id="60" name="矩形 59"/>
          <p:cNvSpPr/>
          <p:nvPr/>
        </p:nvSpPr>
        <p:spPr>
          <a:xfrm>
            <a:off x="165110" y="3454443"/>
            <a:ext cx="1834156" cy="590931"/>
          </a:xfrm>
          <a:prstGeom prst="rect">
            <a:avLst/>
          </a:prstGeom>
        </p:spPr>
        <p:txBody>
          <a:bodyPr wrap="none">
            <a:spAutoFit/>
          </a:bodyPr>
          <a:lstStyle/>
          <a:p>
            <a:r>
              <a:rPr kumimoji="1" lang="en-US" altLang="zh-CN" sz="1620" dirty="0">
                <a:solidFill>
                  <a:schemeClr val="tx2"/>
                </a:solidFill>
                <a:latin typeface="DengXian" charset="0"/>
                <a:ea typeface="DengXian" charset="0"/>
                <a:cs typeface="DengXian" charset="0"/>
              </a:rPr>
              <a:t>Same</a:t>
            </a:r>
            <a:r>
              <a:rPr kumimoji="1" lang="zh-CN" altLang="en-US" sz="1620" dirty="0">
                <a:solidFill>
                  <a:schemeClr val="tx2"/>
                </a:solidFill>
                <a:latin typeface="DengXian" charset="0"/>
                <a:ea typeface="DengXian" charset="0"/>
                <a:cs typeface="DengXian" charset="0"/>
              </a:rPr>
              <a:t> </a:t>
            </a:r>
            <a:r>
              <a:rPr kumimoji="1" lang="en-US" altLang="zh-CN" sz="1620" dirty="0">
                <a:solidFill>
                  <a:schemeClr val="tx2"/>
                </a:solidFill>
                <a:latin typeface="DengXian" charset="0"/>
                <a:ea typeface="DengXian" charset="0"/>
                <a:cs typeface="DengXian" charset="0"/>
              </a:rPr>
              <a:t>code,</a:t>
            </a:r>
            <a:endParaRPr kumimoji="1" lang="zh-CN" altLang="en-US" sz="1620" dirty="0">
              <a:solidFill>
                <a:schemeClr val="tx2"/>
              </a:solidFill>
              <a:latin typeface="DengXian" charset="0"/>
              <a:ea typeface="DengXian" charset="0"/>
              <a:cs typeface="DengXian" charset="0"/>
            </a:endParaRPr>
          </a:p>
          <a:p>
            <a:r>
              <a:rPr kumimoji="1" lang="en-US" altLang="zh-CN" sz="1620" dirty="0">
                <a:solidFill>
                  <a:schemeClr val="tx2"/>
                </a:solidFill>
                <a:latin typeface="DengXian" charset="0"/>
                <a:ea typeface="DengXian" charset="0"/>
                <a:cs typeface="DengXian" charset="0"/>
              </a:rPr>
              <a:t>Different</a:t>
            </a:r>
            <a:r>
              <a:rPr kumimoji="1" lang="zh-CN" altLang="en-US" sz="1620" dirty="0">
                <a:solidFill>
                  <a:schemeClr val="tx2"/>
                </a:solidFill>
                <a:latin typeface="DengXian" charset="0"/>
                <a:ea typeface="DengXian" charset="0"/>
                <a:cs typeface="DengXian" charset="0"/>
              </a:rPr>
              <a:t> </a:t>
            </a:r>
            <a:r>
              <a:rPr kumimoji="1" lang="en-US" altLang="zh-CN" sz="1620" dirty="0">
                <a:solidFill>
                  <a:schemeClr val="tx2"/>
                </a:solidFill>
                <a:latin typeface="DengXian" charset="0"/>
                <a:ea typeface="DengXian" charset="0"/>
                <a:cs typeface="DengXian" charset="0"/>
              </a:rPr>
              <a:t>instances</a:t>
            </a:r>
            <a:endParaRPr lang="zh-CN" altLang="en-US" sz="1620" dirty="0">
              <a:solidFill>
                <a:schemeClr val="tx2"/>
              </a:solidFill>
            </a:endParaRPr>
          </a:p>
        </p:txBody>
      </p:sp>
      <p:sp>
        <p:nvSpPr>
          <p:cNvPr id="3" name="幻灯片编号占位符 2"/>
          <p:cNvSpPr>
            <a:spLocks noGrp="1"/>
          </p:cNvSpPr>
          <p:nvPr>
            <p:ph type="sldNum" sz="quarter" idx="12"/>
          </p:nvPr>
        </p:nvSpPr>
        <p:spPr/>
        <p:txBody>
          <a:bodyPr/>
          <a:lstStyle/>
          <a:p>
            <a:fld id="{ADE361C3-C043-4A6E-BDCE-8DA1E7D90A3B}" type="slidenum">
              <a:rPr lang="zh-CN" altLang="en-US" smtClean="0"/>
              <a:t>19</a:t>
            </a:fld>
            <a:endParaRPr lang="zh-CN" altLang="en-US"/>
          </a:p>
        </p:txBody>
      </p:sp>
    </p:spTree>
    <p:extLst>
      <p:ext uri="{BB962C8B-B14F-4D97-AF65-F5344CB8AC3E}">
        <p14:creationId xmlns:p14="http://schemas.microsoft.com/office/powerpoint/2010/main" val="137781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a:t>
            </a:r>
            <a:r>
              <a:rPr lang="zh-CN" altLang="en-US" dirty="0"/>
              <a:t> </a:t>
            </a:r>
            <a:r>
              <a:rPr lang="en-US" altLang="zh-CN" dirty="0"/>
              <a:t>Hypervisor</a:t>
            </a:r>
            <a:r>
              <a:rPr lang="zh-CN" altLang="en-US" dirty="0"/>
              <a:t> </a:t>
            </a:r>
            <a:r>
              <a:rPr lang="en-US" altLang="zh-CN" dirty="0"/>
              <a:t>Secure?</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076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69958" y="2618513"/>
            <a:ext cx="1415455" cy="103219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 name="标题 1"/>
          <p:cNvSpPr>
            <a:spLocks noGrp="1"/>
          </p:cNvSpPr>
          <p:nvPr>
            <p:ph type="title"/>
          </p:nvPr>
        </p:nvSpPr>
        <p:spPr/>
        <p:txBody>
          <a:bodyPr/>
          <a:lstStyle/>
          <a:p>
            <a:r>
              <a:rPr kumimoji="1" lang="en-US" altLang="zh-CN" dirty="0"/>
              <a:t>Shared</a:t>
            </a:r>
            <a:r>
              <a:rPr kumimoji="1" lang="zh-CN" altLang="en-US" dirty="0"/>
              <a:t> </a:t>
            </a:r>
            <a:r>
              <a:rPr kumimoji="1" lang="en-US" altLang="zh-CN" dirty="0"/>
              <a:t>Service</a:t>
            </a:r>
            <a:endParaRPr kumimoji="1" lang="zh-CN" altLang="en-US" dirty="0"/>
          </a:p>
        </p:txBody>
      </p:sp>
      <p:sp>
        <p:nvSpPr>
          <p:cNvPr id="4" name="圆角矩形 3"/>
          <p:cNvSpPr/>
          <p:nvPr/>
        </p:nvSpPr>
        <p:spPr>
          <a:xfrm>
            <a:off x="1914905"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5" name="圆角矩形 4"/>
          <p:cNvSpPr/>
          <p:nvPr/>
        </p:nvSpPr>
        <p:spPr>
          <a:xfrm>
            <a:off x="3405470"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6" name="圆角矩形 5"/>
          <p:cNvSpPr/>
          <p:nvPr/>
        </p:nvSpPr>
        <p:spPr>
          <a:xfrm>
            <a:off x="4896036"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7" name="圆角矩形 6"/>
          <p:cNvSpPr/>
          <p:nvPr/>
        </p:nvSpPr>
        <p:spPr>
          <a:xfrm>
            <a:off x="6386601" y="2746425"/>
            <a:ext cx="1166530" cy="777686"/>
          </a:xfrm>
          <a:prstGeom prst="roundRect">
            <a:avLst>
              <a:gd name="adj" fmla="val 6830"/>
            </a:avLst>
          </a:prstGeom>
          <a:solidFill>
            <a:schemeClr val="tx2">
              <a:lumMod val="7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bg1"/>
                </a:solidFill>
                <a:latin typeface="DengXian" charset="0"/>
                <a:ea typeface="DengXian" charset="0"/>
                <a:cs typeface="DengXian" charset="0"/>
              </a:rPr>
              <a:t>Shared</a:t>
            </a:r>
            <a:r>
              <a:rPr kumimoji="1" lang="zh-CN" altLang="en-US" sz="1620" dirty="0">
                <a:solidFill>
                  <a:schemeClr val="bg1"/>
                </a:solidFill>
                <a:latin typeface="DengXian" charset="0"/>
                <a:ea typeface="DengXian" charset="0"/>
                <a:cs typeface="DengXian" charset="0"/>
              </a:rPr>
              <a:t> </a:t>
            </a:r>
            <a:r>
              <a:rPr kumimoji="1" lang="en-US" altLang="zh-CN" sz="1620" dirty="0">
                <a:solidFill>
                  <a:schemeClr val="bg1"/>
                </a:solidFill>
                <a:latin typeface="DengXian" charset="0"/>
                <a:ea typeface="DengXian" charset="0"/>
                <a:cs typeface="DengXian" charset="0"/>
              </a:rPr>
              <a:t>Service</a:t>
            </a:r>
            <a:endParaRPr kumimoji="1" lang="zh-CN" altLang="en-US" sz="1620" dirty="0">
              <a:solidFill>
                <a:schemeClr val="bg1"/>
              </a:solidFill>
              <a:latin typeface="DengXian" charset="0"/>
              <a:ea typeface="DengXian" charset="0"/>
              <a:cs typeface="DengXian" charset="0"/>
            </a:endParaRPr>
          </a:p>
        </p:txBody>
      </p:sp>
      <p:sp>
        <p:nvSpPr>
          <p:cNvPr id="8" name="圆角矩形 7"/>
          <p:cNvSpPr/>
          <p:nvPr/>
        </p:nvSpPr>
        <p:spPr>
          <a:xfrm>
            <a:off x="1926496" y="4165754"/>
            <a:ext cx="5638226" cy="324036"/>
          </a:xfrm>
          <a:prstGeom prst="roundRect">
            <a:avLst>
              <a:gd name="adj" fmla="val 1756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Security</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Monitor</a:t>
            </a:r>
            <a:endParaRPr kumimoji="1" lang="zh-CN" altLang="en-US" sz="1620" dirty="0">
              <a:solidFill>
                <a:schemeClr val="tx1"/>
              </a:solidFill>
              <a:latin typeface="DengXian" charset="0"/>
              <a:ea typeface="DengXian" charset="0"/>
              <a:cs typeface="DengXian" charset="0"/>
            </a:endParaRPr>
          </a:p>
        </p:txBody>
      </p:sp>
      <p:sp>
        <p:nvSpPr>
          <p:cNvPr id="9" name="圆角矩形 8"/>
          <p:cNvSpPr/>
          <p:nvPr/>
        </p:nvSpPr>
        <p:spPr>
          <a:xfrm>
            <a:off x="1914905"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Dom-0</a:t>
            </a:r>
            <a:endParaRPr kumimoji="1" lang="zh-CN" altLang="en-US" sz="1620" dirty="0">
              <a:solidFill>
                <a:schemeClr val="tx1"/>
              </a:solidFill>
              <a:latin typeface="DengXian" charset="0"/>
              <a:ea typeface="DengXian" charset="0"/>
              <a:cs typeface="DengXian" charset="0"/>
            </a:endParaRPr>
          </a:p>
        </p:txBody>
      </p:sp>
      <p:sp>
        <p:nvSpPr>
          <p:cNvPr id="10" name="圆角矩形 9"/>
          <p:cNvSpPr/>
          <p:nvPr/>
        </p:nvSpPr>
        <p:spPr>
          <a:xfrm>
            <a:off x="3405470"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Para-VM</a:t>
            </a:r>
            <a:endParaRPr kumimoji="1" lang="zh-CN" altLang="en-US" sz="1620" dirty="0">
              <a:solidFill>
                <a:schemeClr val="tx1"/>
              </a:solidFill>
              <a:latin typeface="DengXian" charset="0"/>
              <a:ea typeface="DengXian" charset="0"/>
              <a:cs typeface="DengXian" charset="0"/>
            </a:endParaRPr>
          </a:p>
        </p:txBody>
      </p:sp>
      <p:sp>
        <p:nvSpPr>
          <p:cNvPr id="11" name="圆角矩形 10"/>
          <p:cNvSpPr/>
          <p:nvPr/>
        </p:nvSpPr>
        <p:spPr>
          <a:xfrm>
            <a:off x="4896036" y="1638274"/>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Full-VM</a:t>
            </a:r>
            <a:endParaRPr kumimoji="1" lang="zh-CN" altLang="en-US" sz="1620" dirty="0">
              <a:solidFill>
                <a:schemeClr val="tx1"/>
              </a:solidFill>
              <a:latin typeface="DengXian" charset="0"/>
              <a:ea typeface="DengXian" charset="0"/>
              <a:cs typeface="DengXian" charset="0"/>
            </a:endParaRPr>
          </a:p>
        </p:txBody>
      </p:sp>
      <p:cxnSp>
        <p:nvCxnSpPr>
          <p:cNvPr id="21" name="直线连接符 20"/>
          <p:cNvCxnSpPr/>
          <p:nvPr/>
        </p:nvCxnSpPr>
        <p:spPr>
          <a:xfrm>
            <a:off x="457200" y="2583741"/>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4" idx="2"/>
            <a:endCxn id="31" idx="1"/>
          </p:cNvCxnSpPr>
          <p:nvPr/>
        </p:nvCxnSpPr>
        <p:spPr>
          <a:xfrm rot="16200000" flipH="1">
            <a:off x="3417836" y="2609543"/>
            <a:ext cx="312510" cy="2151841"/>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6" idx="2"/>
            <a:endCxn id="31" idx="3"/>
          </p:cNvCxnSpPr>
          <p:nvPr/>
        </p:nvCxnSpPr>
        <p:spPr>
          <a:xfrm rot="5400000">
            <a:off x="5005612" y="3368029"/>
            <a:ext cx="312510" cy="634869"/>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650010" y="3776911"/>
            <a:ext cx="194422" cy="129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p:cNvSpPr txBox="1"/>
          <p:nvPr/>
        </p:nvSpPr>
        <p:spPr>
          <a:xfrm>
            <a:off x="165110" y="2652007"/>
            <a:ext cx="1166530" cy="341632"/>
          </a:xfrm>
          <a:prstGeom prst="rect">
            <a:avLst/>
          </a:prstGeom>
          <a:noFill/>
        </p:spPr>
        <p:txBody>
          <a:bodyPr wrap="square" rtlCol="0">
            <a:spAutoFit/>
          </a:bodyPr>
          <a:lstStyle/>
          <a:p>
            <a:r>
              <a:rPr kumimoji="1" lang="en-US" altLang="zh-CN" sz="1620">
                <a:latin typeface="DengXian" charset="0"/>
                <a:ea typeface="DengXian" charset="0"/>
                <a:cs typeface="DengXian" charset="0"/>
              </a:rPr>
              <a:t>Hypervisor</a:t>
            </a:r>
            <a:endParaRPr kumimoji="1" lang="zh-CN" altLang="en-US" sz="1620" dirty="0">
              <a:latin typeface="DengXian" charset="0"/>
              <a:ea typeface="DengXian" charset="0"/>
              <a:cs typeface="DengXian" charset="0"/>
            </a:endParaRPr>
          </a:p>
        </p:txBody>
      </p:sp>
      <p:sp>
        <p:nvSpPr>
          <p:cNvPr id="42" name="文本框 41"/>
          <p:cNvSpPr txBox="1"/>
          <p:nvPr/>
        </p:nvSpPr>
        <p:spPr>
          <a:xfrm>
            <a:off x="165110" y="2133549"/>
            <a:ext cx="1588235" cy="341632"/>
          </a:xfrm>
          <a:prstGeom prst="rect">
            <a:avLst/>
          </a:prstGeom>
          <a:noFill/>
        </p:spPr>
        <p:txBody>
          <a:bodyPr wrap="square" rtlCol="0">
            <a:spAutoFit/>
          </a:bodyPr>
          <a:lstStyle/>
          <a:p>
            <a:r>
              <a:rPr kumimoji="1" lang="en-US" altLang="zh-CN" sz="1620" dirty="0">
                <a:latin typeface="DengXian" charset="0"/>
                <a:ea typeface="DengXian" charset="0"/>
                <a:cs typeface="DengXian" charset="0"/>
              </a:rPr>
              <a:t>Virtual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Machine</a:t>
            </a:r>
            <a:endParaRPr kumimoji="1" lang="zh-CN" altLang="en-US" sz="1620" dirty="0">
              <a:latin typeface="DengXian" charset="0"/>
              <a:ea typeface="DengXian" charset="0"/>
              <a:cs typeface="DengXian" charset="0"/>
            </a:endParaRPr>
          </a:p>
        </p:txBody>
      </p:sp>
      <p:cxnSp>
        <p:nvCxnSpPr>
          <p:cNvPr id="47" name="肘形连接符 46"/>
          <p:cNvCxnSpPr>
            <a:stCxn id="7" idx="2"/>
            <a:endCxn id="31" idx="3"/>
          </p:cNvCxnSpPr>
          <p:nvPr/>
        </p:nvCxnSpPr>
        <p:spPr>
          <a:xfrm rot="5400000">
            <a:off x="5748347" y="2620197"/>
            <a:ext cx="317607" cy="212543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5" idx="2"/>
            <a:endCxn id="31" idx="1"/>
          </p:cNvCxnSpPr>
          <p:nvPr/>
        </p:nvCxnSpPr>
        <p:spPr>
          <a:xfrm rot="16200000" flipH="1">
            <a:off x="4163119" y="3354826"/>
            <a:ext cx="312510" cy="66127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8" idx="0"/>
            <a:endCxn id="31" idx="2"/>
          </p:cNvCxnSpPr>
          <p:nvPr/>
        </p:nvCxnSpPr>
        <p:spPr>
          <a:xfrm flipV="1">
            <a:off x="4745610" y="3906526"/>
            <a:ext cx="1612" cy="2592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86045" y="4848502"/>
            <a:ext cx="7596951" cy="341632"/>
          </a:xfrm>
          <a:prstGeom prst="rect">
            <a:avLst/>
          </a:prstGeom>
        </p:spPr>
        <p:txBody>
          <a:bodyPr wrap="none">
            <a:spAutoFit/>
          </a:bodyPr>
          <a:lstStyle/>
          <a:p>
            <a:r>
              <a:rPr kumimoji="1" lang="en-US" altLang="zh-CN" sz="1620" dirty="0">
                <a:latin typeface="DengXian" charset="0"/>
                <a:ea typeface="DengXian" charset="0"/>
                <a:cs typeface="DengXian" charset="0"/>
              </a:rPr>
              <a:t>Only</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one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shared</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service.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does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not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interact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directly</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with</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VM,</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just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serves</a:t>
            </a:r>
            <a:r>
              <a:rPr kumimoji="1" lang="zh-CN" altLang="en-US" sz="1620" dirty="0">
                <a:latin typeface="DengXian" charset="0"/>
                <a:ea typeface="DengXian" charset="0"/>
                <a:cs typeface="DengXian" charset="0"/>
              </a:rPr>
              <a:t> </a:t>
            </a:r>
            <a:r>
              <a:rPr kumimoji="1" lang="en-US" altLang="zh-CN" sz="1620" dirty="0" err="1">
                <a:latin typeface="DengXian" charset="0"/>
                <a:ea typeface="DengXian" charset="0"/>
                <a:cs typeface="DengXian" charset="0"/>
              </a:rPr>
              <a:t>Xen</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slices.</a:t>
            </a:r>
            <a:endParaRPr lang="zh-CN" altLang="en-US" sz="1620" dirty="0">
              <a:latin typeface="DengXian" charset="0"/>
              <a:ea typeface="DengXian" charset="0"/>
              <a:cs typeface="DengXian" charset="0"/>
            </a:endParaRPr>
          </a:p>
        </p:txBody>
      </p:sp>
      <p:sp>
        <p:nvSpPr>
          <p:cNvPr id="60" name="矩形 59"/>
          <p:cNvSpPr/>
          <p:nvPr/>
        </p:nvSpPr>
        <p:spPr>
          <a:xfrm>
            <a:off x="7682746" y="2693556"/>
            <a:ext cx="1393330" cy="590931"/>
          </a:xfrm>
          <a:prstGeom prst="rect">
            <a:avLst/>
          </a:prstGeom>
        </p:spPr>
        <p:txBody>
          <a:bodyPr wrap="none">
            <a:spAutoFit/>
          </a:bodyPr>
          <a:lstStyle/>
          <a:p>
            <a:r>
              <a:rPr kumimoji="1" lang="en-US" altLang="zh-CN" sz="1620" dirty="0">
                <a:solidFill>
                  <a:schemeClr val="tx2"/>
                </a:solidFill>
                <a:latin typeface="DengXian" charset="0"/>
                <a:ea typeface="DengXian" charset="0"/>
                <a:cs typeface="DengXian" charset="0"/>
              </a:rPr>
              <a:t>Serve</a:t>
            </a:r>
            <a:r>
              <a:rPr kumimoji="1" lang="zh-CN" altLang="en-US" sz="1620" dirty="0">
                <a:solidFill>
                  <a:schemeClr val="tx2"/>
                </a:solidFill>
                <a:latin typeface="DengXian" charset="0"/>
                <a:ea typeface="DengXian" charset="0"/>
                <a:cs typeface="DengXian" charset="0"/>
              </a:rPr>
              <a:t> </a:t>
            </a:r>
            <a:r>
              <a:rPr kumimoji="1" lang="en-US" altLang="zh-CN" sz="1620" dirty="0">
                <a:solidFill>
                  <a:schemeClr val="tx2"/>
                </a:solidFill>
                <a:latin typeface="DengXian" charset="0"/>
                <a:ea typeface="DengXian" charset="0"/>
                <a:cs typeface="DengXian" charset="0"/>
              </a:rPr>
              <a:t>all</a:t>
            </a:r>
            <a:endParaRPr kumimoji="1" lang="zh-CN" altLang="en-US" sz="1620" dirty="0">
              <a:solidFill>
                <a:schemeClr val="tx2"/>
              </a:solidFill>
              <a:latin typeface="DengXian" charset="0"/>
              <a:ea typeface="DengXian" charset="0"/>
              <a:cs typeface="DengXian" charset="0"/>
            </a:endParaRPr>
          </a:p>
          <a:p>
            <a:r>
              <a:rPr kumimoji="1" lang="en-US" altLang="zh-CN" sz="1620" dirty="0">
                <a:solidFill>
                  <a:schemeClr val="tx2"/>
                </a:solidFill>
                <a:latin typeface="DengXian" charset="0"/>
                <a:ea typeface="DengXian" charset="0"/>
                <a:cs typeface="DengXian" charset="0"/>
              </a:rPr>
              <a:t>the</a:t>
            </a:r>
            <a:r>
              <a:rPr kumimoji="1" lang="zh-CN" altLang="en-US" sz="1620" dirty="0">
                <a:solidFill>
                  <a:schemeClr val="tx2"/>
                </a:solidFill>
                <a:latin typeface="DengXian" charset="0"/>
                <a:ea typeface="DengXian" charset="0"/>
                <a:cs typeface="DengXian" charset="0"/>
              </a:rPr>
              <a:t> </a:t>
            </a:r>
            <a:r>
              <a:rPr kumimoji="1" lang="en-US" altLang="zh-CN" sz="1620" dirty="0" err="1">
                <a:solidFill>
                  <a:schemeClr val="tx2"/>
                </a:solidFill>
                <a:latin typeface="DengXian" charset="0"/>
                <a:ea typeface="DengXian" charset="0"/>
                <a:cs typeface="DengXian" charset="0"/>
              </a:rPr>
              <a:t>Xen</a:t>
            </a:r>
            <a:r>
              <a:rPr kumimoji="1" lang="zh-CN" altLang="en-US" sz="1620" dirty="0">
                <a:solidFill>
                  <a:schemeClr val="tx2"/>
                </a:solidFill>
                <a:latin typeface="DengXian" charset="0"/>
                <a:ea typeface="DengXian" charset="0"/>
                <a:cs typeface="DengXian" charset="0"/>
              </a:rPr>
              <a:t> </a:t>
            </a:r>
            <a:r>
              <a:rPr kumimoji="1" lang="en-US" altLang="zh-CN" sz="1620" dirty="0">
                <a:solidFill>
                  <a:schemeClr val="tx2"/>
                </a:solidFill>
                <a:latin typeface="DengXian" charset="0"/>
                <a:ea typeface="DengXian" charset="0"/>
                <a:cs typeface="DengXian" charset="0"/>
              </a:rPr>
              <a:t>slices</a:t>
            </a:r>
            <a:endParaRPr lang="zh-CN" altLang="en-US" sz="1620" dirty="0">
              <a:solidFill>
                <a:schemeClr val="tx2"/>
              </a:solidFill>
            </a:endParaRPr>
          </a:p>
        </p:txBody>
      </p:sp>
      <p:sp>
        <p:nvSpPr>
          <p:cNvPr id="3" name="幻灯片编号占位符 2"/>
          <p:cNvSpPr>
            <a:spLocks noGrp="1"/>
          </p:cNvSpPr>
          <p:nvPr>
            <p:ph type="sldNum" sz="quarter" idx="12"/>
          </p:nvPr>
        </p:nvSpPr>
        <p:spPr/>
        <p:txBody>
          <a:bodyPr/>
          <a:lstStyle/>
          <a:p>
            <a:fld id="{ADE361C3-C043-4A6E-BDCE-8DA1E7D90A3B}" type="slidenum">
              <a:rPr lang="zh-CN" altLang="en-US" smtClean="0"/>
              <a:t>20</a:t>
            </a:fld>
            <a:endParaRPr lang="zh-CN" altLang="en-US"/>
          </a:p>
        </p:txBody>
      </p:sp>
    </p:spTree>
    <p:extLst>
      <p:ext uri="{BB962C8B-B14F-4D97-AF65-F5344CB8AC3E}">
        <p14:creationId xmlns:p14="http://schemas.microsoft.com/office/powerpoint/2010/main" val="255855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Security</a:t>
            </a:r>
            <a:r>
              <a:rPr kumimoji="1" lang="zh-CN" altLang="en-US" dirty="0"/>
              <a:t> </a:t>
            </a:r>
            <a:r>
              <a:rPr kumimoji="1" lang="en-US" altLang="zh-CN" dirty="0"/>
              <a:t>Monitor:</a:t>
            </a:r>
            <a:r>
              <a:rPr kumimoji="1" lang="zh-CN" altLang="en-US" dirty="0"/>
              <a:t> </a:t>
            </a:r>
            <a:r>
              <a:rPr kumimoji="1" lang="en-US" altLang="zh-CN" dirty="0"/>
              <a:t>Controls</a:t>
            </a:r>
            <a:r>
              <a:rPr kumimoji="1" lang="zh-CN" altLang="en-US" dirty="0"/>
              <a:t> </a:t>
            </a:r>
            <a:r>
              <a:rPr kumimoji="1" lang="en-US" altLang="zh-CN" dirty="0"/>
              <a:t>the</a:t>
            </a:r>
            <a:r>
              <a:rPr kumimoji="1" lang="zh-CN" altLang="en-US" dirty="0"/>
              <a:t> </a:t>
            </a:r>
            <a:r>
              <a:rPr kumimoji="1" lang="en-US" altLang="zh-CN" dirty="0"/>
              <a:t>MMU</a:t>
            </a:r>
            <a:endParaRPr kumimoji="1" lang="zh-CN" altLang="en-US" dirty="0"/>
          </a:p>
        </p:txBody>
      </p:sp>
      <p:sp>
        <p:nvSpPr>
          <p:cNvPr id="4" name="圆角矩形 3"/>
          <p:cNvSpPr/>
          <p:nvPr/>
        </p:nvSpPr>
        <p:spPr>
          <a:xfrm>
            <a:off x="1914905"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5" name="圆角矩形 4"/>
          <p:cNvSpPr/>
          <p:nvPr/>
        </p:nvSpPr>
        <p:spPr>
          <a:xfrm>
            <a:off x="3405470"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6" name="圆角矩形 5"/>
          <p:cNvSpPr/>
          <p:nvPr/>
        </p:nvSpPr>
        <p:spPr>
          <a:xfrm>
            <a:off x="4896036" y="2751523"/>
            <a:ext cx="1166530"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7" name="圆角矩形 6"/>
          <p:cNvSpPr/>
          <p:nvPr/>
        </p:nvSpPr>
        <p:spPr>
          <a:xfrm>
            <a:off x="6386601" y="2746425"/>
            <a:ext cx="1166530" cy="777686"/>
          </a:xfrm>
          <a:prstGeom prst="roundRect">
            <a:avLst>
              <a:gd name="adj" fmla="val 6830"/>
            </a:avLst>
          </a:prstGeom>
          <a:solidFill>
            <a:schemeClr val="tx2">
              <a:lumMod val="7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bg1"/>
                </a:solidFill>
                <a:latin typeface="DengXian" charset="0"/>
                <a:ea typeface="DengXian" charset="0"/>
                <a:cs typeface="DengXian" charset="0"/>
              </a:rPr>
              <a:t>Shared</a:t>
            </a:r>
            <a:r>
              <a:rPr kumimoji="1" lang="zh-CN" altLang="en-US" sz="1620" dirty="0">
                <a:solidFill>
                  <a:schemeClr val="bg1"/>
                </a:solidFill>
                <a:latin typeface="DengXian" charset="0"/>
                <a:ea typeface="DengXian" charset="0"/>
                <a:cs typeface="DengXian" charset="0"/>
              </a:rPr>
              <a:t> </a:t>
            </a:r>
            <a:r>
              <a:rPr kumimoji="1" lang="en-US" altLang="zh-CN" sz="1620" dirty="0">
                <a:solidFill>
                  <a:schemeClr val="bg1"/>
                </a:solidFill>
                <a:latin typeface="DengXian" charset="0"/>
                <a:ea typeface="DengXian" charset="0"/>
                <a:cs typeface="DengXian" charset="0"/>
              </a:rPr>
              <a:t>Service</a:t>
            </a:r>
            <a:endParaRPr kumimoji="1" lang="zh-CN" altLang="en-US" sz="1620" dirty="0">
              <a:solidFill>
                <a:schemeClr val="bg1"/>
              </a:solidFill>
              <a:latin typeface="DengXian" charset="0"/>
              <a:ea typeface="DengXian" charset="0"/>
              <a:cs typeface="DengXian" charset="0"/>
            </a:endParaRPr>
          </a:p>
        </p:txBody>
      </p:sp>
      <p:sp>
        <p:nvSpPr>
          <p:cNvPr id="8" name="圆角矩形 7"/>
          <p:cNvSpPr/>
          <p:nvPr/>
        </p:nvSpPr>
        <p:spPr>
          <a:xfrm>
            <a:off x="1926496" y="4165754"/>
            <a:ext cx="5638226" cy="324036"/>
          </a:xfrm>
          <a:prstGeom prst="roundRect">
            <a:avLst>
              <a:gd name="adj" fmla="val 1756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Security</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Monitor</a:t>
            </a:r>
            <a:endParaRPr kumimoji="1" lang="zh-CN" altLang="en-US" sz="1620" dirty="0">
              <a:solidFill>
                <a:schemeClr val="tx1"/>
              </a:solidFill>
              <a:latin typeface="DengXian" charset="0"/>
              <a:ea typeface="DengXian" charset="0"/>
              <a:cs typeface="DengXian" charset="0"/>
            </a:endParaRPr>
          </a:p>
        </p:txBody>
      </p:sp>
      <p:sp>
        <p:nvSpPr>
          <p:cNvPr id="9" name="圆角矩形 8"/>
          <p:cNvSpPr/>
          <p:nvPr/>
        </p:nvSpPr>
        <p:spPr>
          <a:xfrm>
            <a:off x="1914905"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Dom-0</a:t>
            </a:r>
            <a:endParaRPr kumimoji="1" lang="zh-CN" altLang="en-US" sz="1620" dirty="0">
              <a:solidFill>
                <a:schemeClr val="tx1"/>
              </a:solidFill>
              <a:latin typeface="DengXian" charset="0"/>
              <a:ea typeface="DengXian" charset="0"/>
              <a:cs typeface="DengXian" charset="0"/>
            </a:endParaRPr>
          </a:p>
        </p:txBody>
      </p:sp>
      <p:sp>
        <p:nvSpPr>
          <p:cNvPr id="10" name="圆角矩形 9"/>
          <p:cNvSpPr/>
          <p:nvPr/>
        </p:nvSpPr>
        <p:spPr>
          <a:xfrm>
            <a:off x="3405470" y="1640823"/>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Para-VM</a:t>
            </a:r>
            <a:endParaRPr kumimoji="1" lang="zh-CN" altLang="en-US" sz="1620" dirty="0">
              <a:solidFill>
                <a:schemeClr val="tx1"/>
              </a:solidFill>
              <a:latin typeface="DengXian" charset="0"/>
              <a:ea typeface="DengXian" charset="0"/>
              <a:cs typeface="DengXian" charset="0"/>
            </a:endParaRPr>
          </a:p>
        </p:txBody>
      </p:sp>
      <p:sp>
        <p:nvSpPr>
          <p:cNvPr id="11" name="圆角矩形 10"/>
          <p:cNvSpPr/>
          <p:nvPr/>
        </p:nvSpPr>
        <p:spPr>
          <a:xfrm>
            <a:off x="4896036" y="1638274"/>
            <a:ext cx="1166530"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Full-VM</a:t>
            </a:r>
            <a:endParaRPr kumimoji="1" lang="zh-CN" altLang="en-US" sz="1620" dirty="0">
              <a:solidFill>
                <a:schemeClr val="tx1"/>
              </a:solidFill>
              <a:latin typeface="DengXian" charset="0"/>
              <a:ea typeface="DengXian" charset="0"/>
              <a:cs typeface="DengXian" charset="0"/>
            </a:endParaRPr>
          </a:p>
        </p:txBody>
      </p:sp>
      <p:cxnSp>
        <p:nvCxnSpPr>
          <p:cNvPr id="21" name="直线连接符 20"/>
          <p:cNvCxnSpPr/>
          <p:nvPr/>
        </p:nvCxnSpPr>
        <p:spPr>
          <a:xfrm>
            <a:off x="457200" y="2583741"/>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4" idx="2"/>
            <a:endCxn id="31" idx="1"/>
          </p:cNvCxnSpPr>
          <p:nvPr/>
        </p:nvCxnSpPr>
        <p:spPr>
          <a:xfrm rot="16200000" flipH="1">
            <a:off x="3417836" y="2609543"/>
            <a:ext cx="312510" cy="2151841"/>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6" idx="2"/>
            <a:endCxn id="31" idx="3"/>
          </p:cNvCxnSpPr>
          <p:nvPr/>
        </p:nvCxnSpPr>
        <p:spPr>
          <a:xfrm rot="5400000">
            <a:off x="5005612" y="3368029"/>
            <a:ext cx="312510" cy="634869"/>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650010" y="3776911"/>
            <a:ext cx="194422" cy="129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p:cNvSpPr txBox="1"/>
          <p:nvPr/>
        </p:nvSpPr>
        <p:spPr>
          <a:xfrm>
            <a:off x="165110" y="2652007"/>
            <a:ext cx="1166530" cy="341632"/>
          </a:xfrm>
          <a:prstGeom prst="rect">
            <a:avLst/>
          </a:prstGeom>
          <a:noFill/>
        </p:spPr>
        <p:txBody>
          <a:bodyPr wrap="square" rtlCol="0">
            <a:spAutoFit/>
          </a:bodyPr>
          <a:lstStyle/>
          <a:p>
            <a:r>
              <a:rPr kumimoji="1" lang="en-US" altLang="zh-CN" sz="1620">
                <a:latin typeface="DengXian" charset="0"/>
                <a:ea typeface="DengXian" charset="0"/>
                <a:cs typeface="DengXian" charset="0"/>
              </a:rPr>
              <a:t>Hypervisor</a:t>
            </a:r>
            <a:endParaRPr kumimoji="1" lang="zh-CN" altLang="en-US" sz="1620" dirty="0">
              <a:latin typeface="DengXian" charset="0"/>
              <a:ea typeface="DengXian" charset="0"/>
              <a:cs typeface="DengXian" charset="0"/>
            </a:endParaRPr>
          </a:p>
        </p:txBody>
      </p:sp>
      <p:sp>
        <p:nvSpPr>
          <p:cNvPr id="42" name="文本框 41"/>
          <p:cNvSpPr txBox="1"/>
          <p:nvPr/>
        </p:nvSpPr>
        <p:spPr>
          <a:xfrm>
            <a:off x="165110" y="2133549"/>
            <a:ext cx="1588235" cy="341632"/>
          </a:xfrm>
          <a:prstGeom prst="rect">
            <a:avLst/>
          </a:prstGeom>
          <a:noFill/>
        </p:spPr>
        <p:txBody>
          <a:bodyPr wrap="square" rtlCol="0">
            <a:spAutoFit/>
          </a:bodyPr>
          <a:lstStyle/>
          <a:p>
            <a:r>
              <a:rPr kumimoji="1" lang="en-US" altLang="zh-CN" sz="1620" dirty="0">
                <a:latin typeface="DengXian" charset="0"/>
                <a:ea typeface="DengXian" charset="0"/>
                <a:cs typeface="DengXian" charset="0"/>
              </a:rPr>
              <a:t>Virtual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Machine</a:t>
            </a:r>
            <a:endParaRPr kumimoji="1" lang="zh-CN" altLang="en-US" sz="1620" dirty="0">
              <a:latin typeface="DengXian" charset="0"/>
              <a:ea typeface="DengXian" charset="0"/>
              <a:cs typeface="DengXian" charset="0"/>
            </a:endParaRPr>
          </a:p>
        </p:txBody>
      </p:sp>
      <p:cxnSp>
        <p:nvCxnSpPr>
          <p:cNvPr id="47" name="肘形连接符 46"/>
          <p:cNvCxnSpPr>
            <a:stCxn id="7" idx="2"/>
            <a:endCxn id="31" idx="3"/>
          </p:cNvCxnSpPr>
          <p:nvPr/>
        </p:nvCxnSpPr>
        <p:spPr>
          <a:xfrm rot="5400000">
            <a:off x="5748347" y="2620197"/>
            <a:ext cx="317607" cy="212543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5" idx="2"/>
            <a:endCxn id="31" idx="1"/>
          </p:cNvCxnSpPr>
          <p:nvPr/>
        </p:nvCxnSpPr>
        <p:spPr>
          <a:xfrm rot="16200000" flipH="1">
            <a:off x="4163119" y="3354826"/>
            <a:ext cx="312510" cy="66127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8" idx="0"/>
            <a:endCxn id="31" idx="2"/>
          </p:cNvCxnSpPr>
          <p:nvPr/>
        </p:nvCxnSpPr>
        <p:spPr>
          <a:xfrm flipV="1">
            <a:off x="4745610" y="3906526"/>
            <a:ext cx="1612" cy="2592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2340" y="4801716"/>
            <a:ext cx="9225602" cy="341632"/>
          </a:xfrm>
          <a:prstGeom prst="rect">
            <a:avLst/>
          </a:prstGeom>
        </p:spPr>
        <p:txBody>
          <a:bodyPr wrap="none">
            <a:spAutoFit/>
          </a:bodyPr>
          <a:lstStyle/>
          <a:p>
            <a:r>
              <a:rPr kumimoji="1" lang="en-US" altLang="zh-CN" sz="1620" dirty="0">
                <a:latin typeface="DengXian" charset="0"/>
                <a:ea typeface="DengXian" charset="0"/>
                <a:cs typeface="DengXian" charset="0"/>
              </a:rPr>
              <a:t>The</a:t>
            </a:r>
            <a:r>
              <a:rPr kumimoji="1" lang="zh-CN" altLang="en-US" sz="1620" dirty="0">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security monitor</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controls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guest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page</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tables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and</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EPTs.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It</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offers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interfaces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&amp;</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does</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security</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checks.</a:t>
            </a:r>
            <a:endParaRPr lang="zh-CN" altLang="en-US" sz="1620" dirty="0">
              <a:latin typeface="DengXian" charset="0"/>
              <a:ea typeface="DengXian" charset="0"/>
              <a:cs typeface="DengXian" charset="0"/>
            </a:endParaRPr>
          </a:p>
        </p:txBody>
      </p:sp>
      <p:cxnSp>
        <p:nvCxnSpPr>
          <p:cNvPr id="26" name="直线连接符 25"/>
          <p:cNvCxnSpPr/>
          <p:nvPr/>
        </p:nvCxnSpPr>
        <p:spPr>
          <a:xfrm>
            <a:off x="4736388" y="1496549"/>
            <a:ext cx="0" cy="215234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a:off x="3241083" y="1496549"/>
            <a:ext cx="0" cy="215234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233805" y="1496549"/>
            <a:ext cx="0" cy="215234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56988" y="1390117"/>
            <a:ext cx="997389" cy="341632"/>
          </a:xfrm>
          <a:prstGeom prst="rect">
            <a:avLst/>
          </a:prstGeom>
        </p:spPr>
        <p:txBody>
          <a:bodyPr wrap="none">
            <a:spAutoFit/>
          </a:bodyPr>
          <a:lstStyle/>
          <a:p>
            <a:r>
              <a:rPr kumimoji="1" lang="en-US" altLang="zh-CN" sz="1620" b="1" dirty="0">
                <a:solidFill>
                  <a:schemeClr val="accent1"/>
                </a:solidFill>
                <a:latin typeface="DengXian" charset="0"/>
                <a:ea typeface="DengXian" charset="0"/>
                <a:cs typeface="DengXian" charset="0"/>
              </a:rPr>
              <a:t>Isolation</a:t>
            </a:r>
            <a:endParaRPr lang="zh-CN" altLang="en-US" sz="1620" b="1" dirty="0">
              <a:solidFill>
                <a:schemeClr val="accent1"/>
              </a:solidFill>
            </a:endParaRPr>
          </a:p>
        </p:txBody>
      </p:sp>
      <p:sp>
        <p:nvSpPr>
          <p:cNvPr id="3" name="右箭头 2"/>
          <p:cNvSpPr/>
          <p:nvPr/>
        </p:nvSpPr>
        <p:spPr>
          <a:xfrm>
            <a:off x="1331640" y="4218971"/>
            <a:ext cx="421704" cy="2471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 name="幻灯片编号占位符 11"/>
          <p:cNvSpPr>
            <a:spLocks noGrp="1"/>
          </p:cNvSpPr>
          <p:nvPr>
            <p:ph type="sldNum" sz="quarter" idx="12"/>
          </p:nvPr>
        </p:nvSpPr>
        <p:spPr/>
        <p:txBody>
          <a:bodyPr/>
          <a:lstStyle/>
          <a:p>
            <a:fld id="{ADE361C3-C043-4A6E-BDCE-8DA1E7D90A3B}" type="slidenum">
              <a:rPr lang="zh-CN" altLang="en-US" smtClean="0"/>
              <a:t>21</a:t>
            </a:fld>
            <a:endParaRPr lang="zh-CN" altLang="en-US"/>
          </a:p>
        </p:txBody>
      </p:sp>
    </p:spTree>
    <p:extLst>
      <p:ext uri="{BB962C8B-B14F-4D97-AF65-F5344CB8AC3E}">
        <p14:creationId xmlns:p14="http://schemas.microsoft.com/office/powerpoint/2010/main" val="4234359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Security</a:t>
            </a:r>
            <a:r>
              <a:rPr lang="zh-CN" altLang="en-US" dirty="0"/>
              <a:t> </a:t>
            </a:r>
            <a:r>
              <a:rPr lang="en-US" altLang="zh-CN" dirty="0"/>
              <a:t>Evaluation</a:t>
            </a:r>
            <a:r>
              <a:rPr lang="zh-CN" altLang="en-US" dirty="0"/>
              <a:t> </a:t>
            </a:r>
            <a:r>
              <a:rPr lang="en-US" altLang="zh-CN" dirty="0"/>
              <a:t>on</a:t>
            </a:r>
            <a:r>
              <a:rPr lang="zh-CN" altLang="en-US" dirty="0"/>
              <a:t> </a:t>
            </a:r>
            <a:r>
              <a:rPr lang="en-US" altLang="zh-CN" dirty="0"/>
              <a:t>144</a:t>
            </a:r>
            <a:r>
              <a:rPr lang="zh-CN" altLang="en-US" dirty="0"/>
              <a:t> </a:t>
            </a:r>
            <a:r>
              <a:rPr lang="en-US" altLang="zh-CN" dirty="0"/>
              <a:t>XSAs</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7694" y="1626163"/>
            <a:ext cx="6524281" cy="3243740"/>
          </a:xfrm>
        </p:spPr>
      </p:pic>
      <p:sp>
        <p:nvSpPr>
          <p:cNvPr id="5" name="矩形: 圆角 4"/>
          <p:cNvSpPr/>
          <p:nvPr/>
        </p:nvSpPr>
        <p:spPr>
          <a:xfrm>
            <a:off x="1331640" y="4477681"/>
            <a:ext cx="6415913" cy="259228"/>
          </a:xfrm>
          <a:prstGeom prst="roundRect">
            <a:avLst>
              <a:gd name="adj" fmla="val 29816"/>
            </a:avLst>
          </a:prstGeom>
          <a:solidFill>
            <a:srgbClr val="D44503">
              <a:alpha val="20392"/>
            </a:srgbClr>
          </a:solid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sp>
        <p:nvSpPr>
          <p:cNvPr id="6" name="矩形: 圆角 4"/>
          <p:cNvSpPr/>
          <p:nvPr/>
        </p:nvSpPr>
        <p:spPr>
          <a:xfrm>
            <a:off x="6840252" y="1946822"/>
            <a:ext cx="907301" cy="2790088"/>
          </a:xfrm>
          <a:prstGeom prst="roundRect">
            <a:avLst>
              <a:gd name="adj" fmla="val 12834"/>
            </a:avLst>
          </a:prstGeom>
          <a:solidFill>
            <a:srgbClr val="D44503">
              <a:alpha val="20392"/>
            </a:srgbClr>
          </a:solid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sp>
        <p:nvSpPr>
          <p:cNvPr id="7" name="矩形: 圆角 4"/>
          <p:cNvSpPr/>
          <p:nvPr/>
        </p:nvSpPr>
        <p:spPr>
          <a:xfrm>
            <a:off x="1331640" y="1946821"/>
            <a:ext cx="5508612" cy="2530860"/>
          </a:xfrm>
          <a:prstGeom prst="roundRect">
            <a:avLst>
              <a:gd name="adj" fmla="val 5169"/>
            </a:avLst>
          </a:prstGeom>
          <a:solidFill>
            <a:srgbClr val="92D050">
              <a:alpha val="20392"/>
            </a:srgbClr>
          </a:solidFill>
          <a:ln w="19050"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sp>
        <p:nvSpPr>
          <p:cNvPr id="8" name="文本框 7"/>
          <p:cNvSpPr txBox="1"/>
          <p:nvPr/>
        </p:nvSpPr>
        <p:spPr>
          <a:xfrm>
            <a:off x="1331640" y="1418071"/>
            <a:ext cx="2263761" cy="313932"/>
          </a:xfrm>
          <a:prstGeom prst="rect">
            <a:avLst/>
          </a:prstGeom>
          <a:noFill/>
        </p:spPr>
        <p:txBody>
          <a:bodyPr wrap="none" rtlCol="0">
            <a:spAutoFit/>
          </a:bodyPr>
          <a:lstStyle/>
          <a:p>
            <a:r>
              <a:rPr lang="en-US" altLang="zh-CN" sz="1440" b="1" dirty="0">
                <a:solidFill>
                  <a:srgbClr val="00B050"/>
                </a:solidFill>
                <a:latin typeface="DengXian" charset="0"/>
                <a:ea typeface="DengXian" charset="0"/>
                <a:cs typeface="DengXian" charset="0"/>
              </a:rPr>
              <a:t>107/144</a:t>
            </a:r>
            <a:r>
              <a:rPr lang="zh-CN" altLang="en-US" sz="1440" b="1" dirty="0">
                <a:solidFill>
                  <a:srgbClr val="00B050"/>
                </a:solidFill>
                <a:latin typeface="DengXian" charset="0"/>
                <a:ea typeface="DengXian" charset="0"/>
                <a:cs typeface="DengXian" charset="0"/>
              </a:rPr>
              <a:t> </a:t>
            </a:r>
            <a:r>
              <a:rPr lang="en-US" altLang="zh-CN" sz="1440" b="1" dirty="0">
                <a:solidFill>
                  <a:srgbClr val="00B050"/>
                </a:solidFill>
                <a:latin typeface="DengXian" charset="0"/>
                <a:ea typeface="DengXian" charset="0"/>
                <a:cs typeface="DengXian" charset="0"/>
              </a:rPr>
              <a:t>(74%):</a:t>
            </a:r>
            <a:r>
              <a:rPr lang="zh-CN" altLang="en-US" sz="1440" b="1" dirty="0">
                <a:solidFill>
                  <a:srgbClr val="00B050"/>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Defended</a:t>
            </a:r>
            <a:endParaRPr lang="zh-CN" altLang="en-US" sz="1440" b="1" dirty="0">
              <a:solidFill>
                <a:schemeClr val="tx1">
                  <a:lumMod val="75000"/>
                  <a:lumOff val="25000"/>
                </a:schemeClr>
              </a:solidFill>
              <a:latin typeface="DengXian" charset="0"/>
              <a:ea typeface="DengXian" charset="0"/>
              <a:cs typeface="DengXian" charset="0"/>
            </a:endParaRPr>
          </a:p>
        </p:txBody>
      </p:sp>
      <p:sp>
        <p:nvSpPr>
          <p:cNvPr id="9" name="文本框 8"/>
          <p:cNvSpPr txBox="1"/>
          <p:nvPr/>
        </p:nvSpPr>
        <p:spPr>
          <a:xfrm>
            <a:off x="1768685" y="4786130"/>
            <a:ext cx="5634876" cy="313932"/>
          </a:xfrm>
          <a:prstGeom prst="rect">
            <a:avLst/>
          </a:prstGeom>
          <a:noFill/>
        </p:spPr>
        <p:txBody>
          <a:bodyPr wrap="none" rtlCol="0">
            <a:spAutoFit/>
          </a:bodyPr>
          <a:lstStyle/>
          <a:p>
            <a:r>
              <a:rPr lang="en-US" altLang="zh-CN" sz="1440" b="1" dirty="0">
                <a:solidFill>
                  <a:schemeClr val="accent1"/>
                </a:solidFill>
                <a:latin typeface="DengXian" charset="0"/>
                <a:ea typeface="DengXian" charset="0"/>
                <a:cs typeface="DengXian" charset="0"/>
              </a:rPr>
              <a:t>27/144</a:t>
            </a:r>
            <a:r>
              <a:rPr lang="zh-CN" altLang="en-US" sz="1440" b="1" dirty="0">
                <a:solidFill>
                  <a:schemeClr val="accent1"/>
                </a:solidFill>
                <a:latin typeface="DengXian" charset="0"/>
                <a:ea typeface="DengXian" charset="0"/>
                <a:cs typeface="DengXian" charset="0"/>
              </a:rPr>
              <a:t> </a:t>
            </a:r>
            <a:r>
              <a:rPr lang="en-US" altLang="zh-CN" sz="1440" b="1" dirty="0">
                <a:solidFill>
                  <a:schemeClr val="accent1"/>
                </a:solidFill>
                <a:latin typeface="DengXian" charset="0"/>
                <a:ea typeface="DengXian" charset="0"/>
                <a:cs typeface="DengXian" charset="0"/>
              </a:rPr>
              <a:t>(19%):</a:t>
            </a:r>
            <a:r>
              <a:rPr lang="zh-CN" altLang="en-US" sz="1440" b="1" dirty="0">
                <a:solidFill>
                  <a:srgbClr val="00B050"/>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target</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the</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shared</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service</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and</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can</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cause</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host</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failure</a:t>
            </a:r>
            <a:endParaRPr lang="zh-CN" altLang="en-US" sz="1440" b="1" dirty="0">
              <a:solidFill>
                <a:schemeClr val="tx1">
                  <a:lumMod val="75000"/>
                  <a:lumOff val="25000"/>
                </a:schemeClr>
              </a:solidFill>
              <a:latin typeface="DengXian" charset="0"/>
              <a:ea typeface="DengXian" charset="0"/>
              <a:cs typeface="DengXian" charset="0"/>
            </a:endParaRPr>
          </a:p>
        </p:txBody>
      </p:sp>
      <p:sp>
        <p:nvSpPr>
          <p:cNvPr id="10" name="文本框 9"/>
          <p:cNvSpPr txBox="1"/>
          <p:nvPr/>
        </p:nvSpPr>
        <p:spPr>
          <a:xfrm>
            <a:off x="6386602" y="1142127"/>
            <a:ext cx="2797561" cy="535531"/>
          </a:xfrm>
          <a:prstGeom prst="rect">
            <a:avLst/>
          </a:prstGeom>
          <a:noFill/>
        </p:spPr>
        <p:txBody>
          <a:bodyPr wrap="none" rtlCol="0">
            <a:spAutoFit/>
          </a:bodyPr>
          <a:lstStyle/>
          <a:p>
            <a:r>
              <a:rPr lang="en-US" altLang="zh-CN" sz="1440" b="1" dirty="0">
                <a:solidFill>
                  <a:schemeClr val="accent1"/>
                </a:solidFill>
                <a:latin typeface="DengXian" charset="0"/>
                <a:ea typeface="DengXian" charset="0"/>
                <a:cs typeface="DengXian" charset="0"/>
              </a:rPr>
              <a:t>10/144</a:t>
            </a:r>
            <a:r>
              <a:rPr lang="zh-CN" altLang="en-US" sz="1440" b="1" dirty="0">
                <a:solidFill>
                  <a:schemeClr val="accent1"/>
                </a:solidFill>
                <a:latin typeface="DengXian" charset="0"/>
                <a:ea typeface="DengXian" charset="0"/>
                <a:cs typeface="DengXian" charset="0"/>
              </a:rPr>
              <a:t> </a:t>
            </a:r>
            <a:r>
              <a:rPr lang="en-US" altLang="zh-CN" sz="1440" b="1" dirty="0">
                <a:solidFill>
                  <a:schemeClr val="accent1"/>
                </a:solidFill>
                <a:latin typeface="DengXian" charset="0"/>
                <a:ea typeface="DengXian" charset="0"/>
                <a:cs typeface="DengXian" charset="0"/>
              </a:rPr>
              <a:t>(7%):</a:t>
            </a:r>
            <a:r>
              <a:rPr lang="zh-CN" altLang="en-US" sz="1440" b="1" dirty="0">
                <a:solidFill>
                  <a:srgbClr val="00B050"/>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attack</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through</a:t>
            </a:r>
            <a:r>
              <a:rPr lang="zh-CN" altLang="en-US" sz="1440" b="1" dirty="0">
                <a:solidFill>
                  <a:schemeClr val="tx1">
                    <a:lumMod val="75000"/>
                    <a:lumOff val="25000"/>
                  </a:schemeClr>
                </a:solidFill>
                <a:latin typeface="DengXian" charset="0"/>
                <a:ea typeface="DengXian" charset="0"/>
                <a:cs typeface="DengXian" charset="0"/>
              </a:rPr>
              <a:t> </a:t>
            </a:r>
          </a:p>
          <a:p>
            <a:r>
              <a:rPr lang="en-US" altLang="zh-CN" sz="1440" b="1" dirty="0">
                <a:solidFill>
                  <a:schemeClr val="tx1">
                    <a:lumMod val="75000"/>
                    <a:lumOff val="25000"/>
                  </a:schemeClr>
                </a:solidFill>
                <a:latin typeface="DengXian" charset="0"/>
                <a:ea typeface="DengXian" charset="0"/>
                <a:cs typeface="DengXian" charset="0"/>
              </a:rPr>
              <a:t>interface,</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depends</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on</a:t>
            </a:r>
            <a:r>
              <a:rPr lang="zh-CN" altLang="en-US" sz="1440" b="1" dirty="0">
                <a:solidFill>
                  <a:schemeClr val="tx1">
                    <a:lumMod val="75000"/>
                    <a:lumOff val="25000"/>
                  </a:schemeClr>
                </a:solidFill>
                <a:latin typeface="DengXian" charset="0"/>
                <a:ea typeface="DengXian" charset="0"/>
                <a:cs typeface="DengXian" charset="0"/>
              </a:rPr>
              <a:t> </a:t>
            </a:r>
            <a:r>
              <a:rPr lang="en-US" altLang="zh-CN" sz="1440" b="1" dirty="0">
                <a:solidFill>
                  <a:schemeClr val="tx1">
                    <a:lumMod val="75000"/>
                    <a:lumOff val="25000"/>
                  </a:schemeClr>
                </a:solidFill>
                <a:latin typeface="DengXian" charset="0"/>
                <a:ea typeface="DengXian" charset="0"/>
                <a:cs typeface="DengXian" charset="0"/>
              </a:rPr>
              <a:t>semantic</a:t>
            </a:r>
            <a:endParaRPr lang="zh-CN" altLang="en-US" sz="1440" b="1" dirty="0">
              <a:solidFill>
                <a:schemeClr val="tx1">
                  <a:lumMod val="75000"/>
                  <a:lumOff val="25000"/>
                </a:schemeClr>
              </a:solidFill>
              <a:latin typeface="DengXian" charset="0"/>
              <a:ea typeface="DengXian" charset="0"/>
              <a:cs typeface="DengXian" charset="0"/>
            </a:endParaRPr>
          </a:p>
        </p:txBody>
      </p:sp>
      <p:sp>
        <p:nvSpPr>
          <p:cNvPr id="3" name="幻灯片编号占位符 2"/>
          <p:cNvSpPr>
            <a:spLocks noGrp="1"/>
          </p:cNvSpPr>
          <p:nvPr>
            <p:ph type="sldNum" sz="quarter" idx="12"/>
          </p:nvPr>
        </p:nvSpPr>
        <p:spPr/>
        <p:txBody>
          <a:bodyPr/>
          <a:lstStyle/>
          <a:p>
            <a:fld id="{ADE361C3-C043-4A6E-BDCE-8DA1E7D90A3B}" type="slidenum">
              <a:rPr lang="zh-CN" altLang="en-US" smtClean="0"/>
              <a:t>22</a:t>
            </a:fld>
            <a:endParaRPr lang="zh-CN" altLang="en-US"/>
          </a:p>
        </p:txBody>
      </p:sp>
    </p:spTree>
    <p:extLst>
      <p:ext uri="{BB962C8B-B14F-4D97-AF65-F5344CB8AC3E}">
        <p14:creationId xmlns:p14="http://schemas.microsoft.com/office/powerpoint/2010/main" val="299275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Case</a:t>
            </a:r>
            <a:r>
              <a:rPr kumimoji="1" lang="zh-CN" altLang="en-US" dirty="0"/>
              <a:t> </a:t>
            </a:r>
            <a:r>
              <a:rPr kumimoji="1" lang="en-US" altLang="zh-CN" dirty="0"/>
              <a:t>Study:</a:t>
            </a:r>
            <a:r>
              <a:rPr kumimoji="1" lang="zh-CN" altLang="en-US" dirty="0"/>
              <a:t> </a:t>
            </a:r>
            <a:r>
              <a:rPr lang="en-US" altLang="zh-CN" dirty="0"/>
              <a:t>XSA-108</a:t>
            </a:r>
            <a:endParaRPr kumimoji="1" lang="zh-CN" altLang="en-US" dirty="0"/>
          </a:p>
        </p:txBody>
      </p:sp>
      <p:sp>
        <p:nvSpPr>
          <p:cNvPr id="3" name="内容占位符 2"/>
          <p:cNvSpPr>
            <a:spLocks noGrp="1"/>
          </p:cNvSpPr>
          <p:nvPr>
            <p:ph idx="1"/>
          </p:nvPr>
        </p:nvSpPr>
        <p:spPr>
          <a:xfrm>
            <a:off x="457200" y="1485901"/>
            <a:ext cx="6318245" cy="3394472"/>
          </a:xfrm>
        </p:spPr>
        <p:txBody>
          <a:bodyPr>
            <a:normAutofit/>
          </a:bodyPr>
          <a:lstStyle/>
          <a:p>
            <a:r>
              <a:rPr lang="en-US" altLang="zh-CN" sz="2520" dirty="0"/>
              <a:t>Type:</a:t>
            </a:r>
            <a:r>
              <a:rPr lang="zh-CN" altLang="en-US" sz="2520" dirty="0"/>
              <a:t> </a:t>
            </a:r>
            <a:r>
              <a:rPr lang="en-US" altLang="zh-CN" sz="2160" u="sng" dirty="0"/>
              <a:t>Out-of-boundary mem</a:t>
            </a:r>
            <a:r>
              <a:rPr lang="zh-CN" altLang="en-US" sz="2160" u="sng" dirty="0"/>
              <a:t> </a:t>
            </a:r>
            <a:r>
              <a:rPr lang="en-US" altLang="zh-CN" sz="2160" u="sng" dirty="0"/>
              <a:t>access</a:t>
            </a:r>
            <a:r>
              <a:rPr lang="zh-CN" altLang="en-US" sz="2160" dirty="0"/>
              <a:t> </a:t>
            </a:r>
            <a:r>
              <a:rPr lang="en-US" altLang="zh-CN" sz="2160" dirty="0"/>
              <a:t>in</a:t>
            </a:r>
            <a:r>
              <a:rPr lang="zh-CN" altLang="en-US" sz="2160" dirty="0"/>
              <a:t> </a:t>
            </a:r>
            <a:br>
              <a:rPr lang="zh-CN" altLang="en-US" sz="2160" dirty="0"/>
            </a:br>
            <a:r>
              <a:rPr lang="zh-CN" altLang="en-US" sz="2160" dirty="0"/>
              <a:t>           </a:t>
            </a:r>
            <a:r>
              <a:rPr lang="en-US" altLang="zh-CN" sz="2160" u="sng" dirty="0"/>
              <a:t>code</a:t>
            </a:r>
            <a:r>
              <a:rPr lang="zh-CN" altLang="en-US" sz="2160" u="sng" dirty="0"/>
              <a:t> </a:t>
            </a:r>
            <a:r>
              <a:rPr lang="en-US" altLang="zh-CN" sz="2160" u="sng" dirty="0"/>
              <a:t>emulation</a:t>
            </a:r>
            <a:r>
              <a:rPr lang="zh-CN" altLang="en-US" sz="2160" dirty="0"/>
              <a:t> </a:t>
            </a:r>
            <a:r>
              <a:rPr lang="en-US" altLang="zh-CN" sz="2160" dirty="0"/>
              <a:t>causes</a:t>
            </a:r>
            <a:r>
              <a:rPr lang="zh-CN" altLang="en-US" sz="2160" dirty="0"/>
              <a:t> </a:t>
            </a:r>
            <a:r>
              <a:rPr lang="en-US" altLang="zh-CN" sz="2160" u="sng" dirty="0"/>
              <a:t>info</a:t>
            </a:r>
            <a:r>
              <a:rPr lang="zh-CN" altLang="en-US" sz="2160" u="sng" dirty="0"/>
              <a:t> </a:t>
            </a:r>
            <a:r>
              <a:rPr lang="en-US" altLang="zh-CN" sz="2160" u="sng" dirty="0"/>
              <a:t>leak</a:t>
            </a:r>
            <a:endParaRPr lang="zh-CN" altLang="en-US" u="sng" dirty="0"/>
          </a:p>
          <a:p>
            <a:r>
              <a:rPr lang="en-US" altLang="zh-CN" sz="2520" dirty="0"/>
              <a:t>Description</a:t>
            </a:r>
            <a:endParaRPr lang="zh-CN" altLang="en-US" sz="2520" dirty="0"/>
          </a:p>
          <a:p>
            <a:pPr lvl="1"/>
            <a:r>
              <a:rPr lang="en-US" altLang="zh-CN" sz="1800" dirty="0"/>
              <a:t>Xen's code emulation for APIC erroneously emulates read and write permissions for </a:t>
            </a:r>
            <a:r>
              <a:rPr lang="en-US" altLang="zh-CN" sz="1800" u="sng" dirty="0"/>
              <a:t>1024 MSRs</a:t>
            </a:r>
            <a:r>
              <a:rPr lang="en-US" altLang="zh-CN" sz="1800" dirty="0"/>
              <a:t> where there are actually </a:t>
            </a:r>
            <a:r>
              <a:rPr lang="en-US" altLang="zh-CN" sz="1800" u="sng" dirty="0"/>
              <a:t>256 MSRs</a:t>
            </a:r>
            <a:r>
              <a:rPr lang="en-US" altLang="zh-CN" sz="1800" dirty="0"/>
              <a:t>. A</a:t>
            </a:r>
            <a:r>
              <a:rPr lang="zh-CN" altLang="en-US" sz="1800" dirty="0"/>
              <a:t> </a:t>
            </a:r>
            <a:r>
              <a:rPr lang="en-US" altLang="zh-CN" sz="1800" dirty="0"/>
              <a:t>read operation can go beyond the page set up and potentially get sensitive data from the hypervisor or other VMs</a:t>
            </a:r>
          </a:p>
          <a:p>
            <a:pPr lvl="1"/>
            <a:endParaRPr lang="zh-CN" altLang="en-US" sz="2160" dirty="0"/>
          </a:p>
        </p:txBody>
      </p:sp>
      <p:sp>
        <p:nvSpPr>
          <p:cNvPr id="4" name="矩形 3"/>
          <p:cNvSpPr/>
          <p:nvPr/>
        </p:nvSpPr>
        <p:spPr>
          <a:xfrm>
            <a:off x="618761" y="4729708"/>
            <a:ext cx="7906478" cy="590931"/>
          </a:xfrm>
          <a:prstGeom prst="rect">
            <a:avLst/>
          </a:prstGeom>
          <a:ln>
            <a:solidFill>
              <a:schemeClr val="bg1">
                <a:lumMod val="75000"/>
              </a:schemeClr>
            </a:solidFill>
          </a:ln>
        </p:spPr>
        <p:txBody>
          <a:bodyPr wrap="square">
            <a:spAutoFit/>
          </a:bodyPr>
          <a:lstStyle/>
          <a:p>
            <a:r>
              <a:rPr lang="en-US" altLang="zh-CN" sz="1620" dirty="0">
                <a:solidFill>
                  <a:schemeClr val="accent1"/>
                </a:solidFill>
                <a:latin typeface="Courier" charset="0"/>
                <a:ea typeface="Courier" charset="0"/>
                <a:cs typeface="Courier" charset="0"/>
              </a:rPr>
              <a:t>-</a:t>
            </a:r>
            <a:r>
              <a:rPr lang="zh-CN" altLang="en-US" sz="1620" dirty="0">
                <a:solidFill>
                  <a:schemeClr val="accent1"/>
                </a:solidFill>
                <a:latin typeface="Courier" charset="0"/>
                <a:ea typeface="Courier" charset="0"/>
                <a:cs typeface="Courier" charset="0"/>
              </a:rPr>
              <a:t> </a:t>
            </a:r>
            <a:r>
              <a:rPr lang="en-US" altLang="zh-CN" sz="1620" dirty="0">
                <a:solidFill>
                  <a:schemeClr val="accent1"/>
                </a:solidFill>
                <a:latin typeface="Courier" charset="0"/>
                <a:ea typeface="Courier" charset="0"/>
                <a:cs typeface="Courier" charset="0"/>
              </a:rPr>
              <a:t>case MSR_IA32_APICBASE_MSR ... MSR_IA32_APICBASE_MSR + 0x3ff: </a:t>
            </a:r>
            <a:r>
              <a:rPr lang="en-US" altLang="zh-CN" sz="1620" dirty="0">
                <a:solidFill>
                  <a:schemeClr val="tx2"/>
                </a:solidFill>
                <a:latin typeface="Courier" charset="0"/>
                <a:ea typeface="Courier" charset="0"/>
                <a:cs typeface="Courier" charset="0"/>
              </a:rPr>
              <a:t>+</a:t>
            </a:r>
            <a:r>
              <a:rPr lang="zh-CN" altLang="en-US" sz="1620" dirty="0">
                <a:solidFill>
                  <a:schemeClr val="tx2"/>
                </a:solidFill>
                <a:latin typeface="Courier" charset="0"/>
                <a:ea typeface="Courier" charset="0"/>
                <a:cs typeface="Courier" charset="0"/>
              </a:rPr>
              <a:t> </a:t>
            </a:r>
            <a:r>
              <a:rPr lang="en-US" altLang="zh-CN" sz="1620" dirty="0">
                <a:solidFill>
                  <a:schemeClr val="tx2"/>
                </a:solidFill>
                <a:latin typeface="Courier" charset="0"/>
                <a:ea typeface="Courier" charset="0"/>
                <a:cs typeface="Courier" charset="0"/>
              </a:rPr>
              <a:t>case MSR_IA32_APICBASE_MSR ... MSR_IA32_APICBASE_MSR + 0xff:</a:t>
            </a:r>
            <a:endParaRPr lang="zh-CN" altLang="en-US" sz="1620" dirty="0">
              <a:solidFill>
                <a:schemeClr val="tx2"/>
              </a:solidFill>
              <a:latin typeface="Courier" charset="0"/>
              <a:ea typeface="Courier" charset="0"/>
              <a:cs typeface="Courier" charset="0"/>
            </a:endParaRPr>
          </a:p>
        </p:txBody>
      </p:sp>
      <p:sp>
        <p:nvSpPr>
          <p:cNvPr id="5" name="幻灯片编号占位符 4"/>
          <p:cNvSpPr>
            <a:spLocks noGrp="1"/>
          </p:cNvSpPr>
          <p:nvPr>
            <p:ph type="sldNum" sz="quarter" idx="12"/>
          </p:nvPr>
        </p:nvSpPr>
        <p:spPr/>
        <p:txBody>
          <a:bodyPr/>
          <a:lstStyle/>
          <a:p>
            <a:fld id="{ADE361C3-C043-4A6E-BDCE-8DA1E7D90A3B}" type="slidenum">
              <a:rPr lang="zh-CN" altLang="en-US" smtClean="0"/>
              <a:t>23</a:t>
            </a:fld>
            <a:endParaRPr lang="zh-CN" altLang="en-US"/>
          </a:p>
        </p:txBody>
      </p:sp>
      <p:sp>
        <p:nvSpPr>
          <p:cNvPr id="6" name="矩形 5"/>
          <p:cNvSpPr/>
          <p:nvPr/>
        </p:nvSpPr>
        <p:spPr>
          <a:xfrm>
            <a:off x="6884988" y="524441"/>
            <a:ext cx="875354" cy="2150747"/>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 name="圆角矩形 6"/>
          <p:cNvSpPr/>
          <p:nvPr/>
        </p:nvSpPr>
        <p:spPr>
          <a:xfrm>
            <a:off x="6969866" y="1779415"/>
            <a:ext cx="680933"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8" name="圆角矩形 7"/>
          <p:cNvSpPr/>
          <p:nvPr/>
        </p:nvSpPr>
        <p:spPr>
          <a:xfrm>
            <a:off x="7845221" y="1779415"/>
            <a:ext cx="615211" cy="777686"/>
          </a:xfrm>
          <a:prstGeom prst="roundRect">
            <a:avLst>
              <a:gd name="adj" fmla="val 6830"/>
            </a:avLst>
          </a:prstGeom>
          <a:solidFill>
            <a:schemeClr val="tx2">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tx1"/>
                </a:solidFill>
                <a:latin typeface="DengXian" charset="0"/>
                <a:ea typeface="DengXian" charset="0"/>
                <a:cs typeface="DengXian" charset="0"/>
              </a:rPr>
              <a:t>Xen</a:t>
            </a:r>
            <a:r>
              <a:rPr kumimoji="1" lang="zh-CN" altLang="en-US" sz="1620" dirty="0">
                <a:solidFill>
                  <a:schemeClr val="tx1"/>
                </a:solidFill>
                <a:latin typeface="DengXian" charset="0"/>
                <a:ea typeface="DengXian" charset="0"/>
                <a:cs typeface="DengXian" charset="0"/>
              </a:rPr>
              <a:t> </a:t>
            </a:r>
            <a:r>
              <a:rPr kumimoji="1" lang="en-US" altLang="zh-CN" sz="1620" dirty="0">
                <a:solidFill>
                  <a:schemeClr val="tx1"/>
                </a:solidFill>
                <a:latin typeface="DengXian" charset="0"/>
                <a:ea typeface="DengXian" charset="0"/>
                <a:cs typeface="DengXian" charset="0"/>
              </a:rPr>
              <a:t>Slice</a:t>
            </a:r>
            <a:endParaRPr kumimoji="1" lang="zh-CN" altLang="en-US" sz="1620" dirty="0">
              <a:solidFill>
                <a:schemeClr val="tx1"/>
              </a:solidFill>
              <a:latin typeface="DengXian" charset="0"/>
              <a:ea typeface="DengXian" charset="0"/>
              <a:cs typeface="DengXian" charset="0"/>
            </a:endParaRPr>
          </a:p>
        </p:txBody>
      </p:sp>
      <p:sp>
        <p:nvSpPr>
          <p:cNvPr id="9" name="圆角矩形 8"/>
          <p:cNvSpPr/>
          <p:nvPr/>
        </p:nvSpPr>
        <p:spPr>
          <a:xfrm>
            <a:off x="6884988" y="2792693"/>
            <a:ext cx="1575445" cy="324036"/>
          </a:xfrm>
          <a:prstGeom prst="roundRect">
            <a:avLst>
              <a:gd name="adj" fmla="val 1756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a:solidFill>
                  <a:schemeClr val="tx1"/>
                </a:solidFill>
                <a:latin typeface="DengXian" charset="0"/>
                <a:ea typeface="DengXian" charset="0"/>
                <a:cs typeface="DengXian" charset="0"/>
              </a:rPr>
              <a:t>Security Monitor</a:t>
            </a:r>
            <a:endParaRPr kumimoji="1" lang="zh-CN" altLang="en-US" sz="1440" dirty="0">
              <a:solidFill>
                <a:schemeClr val="tx1"/>
              </a:solidFill>
              <a:latin typeface="DengXian" charset="0"/>
              <a:ea typeface="DengXian" charset="0"/>
              <a:cs typeface="DengXian" charset="0"/>
            </a:endParaRPr>
          </a:p>
        </p:txBody>
      </p:sp>
      <p:sp>
        <p:nvSpPr>
          <p:cNvPr id="10" name="圆角矩形 9"/>
          <p:cNvSpPr/>
          <p:nvPr/>
        </p:nvSpPr>
        <p:spPr>
          <a:xfrm>
            <a:off x="6969866" y="668715"/>
            <a:ext cx="680933"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VM</a:t>
            </a:r>
            <a:endParaRPr kumimoji="1" lang="zh-CN" altLang="en-US" sz="1620" dirty="0">
              <a:solidFill>
                <a:schemeClr val="tx1"/>
              </a:solidFill>
              <a:latin typeface="DengXian" charset="0"/>
              <a:ea typeface="DengXian" charset="0"/>
              <a:cs typeface="DengXian" charset="0"/>
            </a:endParaRPr>
          </a:p>
        </p:txBody>
      </p:sp>
      <p:sp>
        <p:nvSpPr>
          <p:cNvPr id="11" name="圆角矩形 10"/>
          <p:cNvSpPr/>
          <p:nvPr/>
        </p:nvSpPr>
        <p:spPr>
          <a:xfrm>
            <a:off x="7845221" y="668715"/>
            <a:ext cx="615211" cy="777686"/>
          </a:xfrm>
          <a:prstGeom prst="roundRect">
            <a:avLst>
              <a:gd name="adj" fmla="val 683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a:solidFill>
                  <a:schemeClr val="tx1"/>
                </a:solidFill>
                <a:latin typeface="DengXian" charset="0"/>
                <a:ea typeface="DengXian" charset="0"/>
                <a:cs typeface="DengXian" charset="0"/>
              </a:rPr>
              <a:t>VM</a:t>
            </a:r>
            <a:endParaRPr kumimoji="1" lang="zh-CN" altLang="en-US" sz="1620" dirty="0">
              <a:solidFill>
                <a:schemeClr val="tx1"/>
              </a:solidFill>
              <a:latin typeface="DengXian" charset="0"/>
              <a:ea typeface="DengXian" charset="0"/>
              <a:cs typeface="DengXian" charset="0"/>
            </a:endParaRPr>
          </a:p>
        </p:txBody>
      </p:sp>
      <p:cxnSp>
        <p:nvCxnSpPr>
          <p:cNvPr id="12" name="直线连接符 11"/>
          <p:cNvCxnSpPr/>
          <p:nvPr/>
        </p:nvCxnSpPr>
        <p:spPr>
          <a:xfrm>
            <a:off x="6812429" y="1611633"/>
            <a:ext cx="1712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45831" y="1658314"/>
            <a:ext cx="551318" cy="4215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1" name="椭圆 20"/>
          <p:cNvSpPr/>
          <p:nvPr/>
        </p:nvSpPr>
        <p:spPr>
          <a:xfrm>
            <a:off x="7650799" y="5002786"/>
            <a:ext cx="680018" cy="3086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19253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Enclave</a:t>
            </a:r>
            <a:r>
              <a:rPr lang="zh-CN" altLang="en-US" dirty="0"/>
              <a:t> </a:t>
            </a:r>
            <a:r>
              <a:rPr lang="en-US" altLang="zh-CN" dirty="0"/>
              <a:t>and</a:t>
            </a:r>
            <a:r>
              <a:rPr lang="zh-CN" altLang="en-US" dirty="0"/>
              <a:t> </a:t>
            </a:r>
            <a:r>
              <a:rPr lang="en-US" altLang="zh-CN" dirty="0"/>
              <a:t>TEE</a:t>
            </a:r>
            <a:endParaRPr lang="zh-CN" altLang="en-US" dirty="0"/>
          </a:p>
        </p:txBody>
      </p:sp>
      <p:sp>
        <p:nvSpPr>
          <p:cNvPr id="5" name="文本占位符 4"/>
          <p:cNvSpPr>
            <a:spLocks noGrp="1"/>
          </p:cNvSpPr>
          <p:nvPr>
            <p:ph type="body" idx="1"/>
          </p:nvPr>
        </p:nvSpPr>
        <p:spPr/>
        <p:txBody>
          <a:bodyPr/>
          <a:lstStyle/>
          <a:p>
            <a:r>
              <a:rPr lang="en-US" altLang="zh-CN" dirty="0"/>
              <a:t>Trusted</a:t>
            </a:r>
            <a:r>
              <a:rPr lang="zh-CN" altLang="en-US" dirty="0"/>
              <a:t> </a:t>
            </a:r>
            <a:r>
              <a:rPr lang="en-US" altLang="zh-CN" dirty="0"/>
              <a:t>Execution</a:t>
            </a:r>
            <a:r>
              <a:rPr lang="zh-CN" altLang="en-US" dirty="0"/>
              <a:t> </a:t>
            </a:r>
            <a:r>
              <a:rPr lang="en-US" altLang="zh-CN" dirty="0"/>
              <a:t>Environment</a:t>
            </a:r>
            <a:endParaRPr lang="zh-CN" altLang="en-US" dirty="0"/>
          </a:p>
        </p:txBody>
      </p:sp>
    </p:spTree>
    <p:extLst>
      <p:ext uri="{BB962C8B-B14F-4D97-AF65-F5344CB8AC3E}">
        <p14:creationId xmlns:p14="http://schemas.microsoft.com/office/powerpoint/2010/main" val="153978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0743D-09D2-EB4D-B711-2076F127F6B0}"/>
              </a:ext>
            </a:extLst>
          </p:cNvPr>
          <p:cNvSpPr>
            <a:spLocks noGrp="1"/>
          </p:cNvSpPr>
          <p:nvPr>
            <p:ph type="title"/>
          </p:nvPr>
        </p:nvSpPr>
        <p:spPr/>
        <p:txBody>
          <a:bodyPr>
            <a:normAutofit fontScale="90000"/>
          </a:bodyPr>
          <a:lstStyle/>
          <a:p>
            <a:r>
              <a:rPr lang="en-US" altLang="zh-CN" b="1" dirty="0"/>
              <a:t>ARM</a:t>
            </a:r>
            <a:r>
              <a:rPr lang="zh-CN" altLang="en-US" b="1" dirty="0"/>
              <a:t> </a:t>
            </a:r>
            <a:r>
              <a:rPr lang="en-US" altLang="zh-CN" b="1" dirty="0" err="1"/>
              <a:t>TrustZone</a:t>
            </a:r>
            <a:r>
              <a:rPr lang="en-US" altLang="zh-CN" b="1" dirty="0"/>
              <a:t>:</a:t>
            </a:r>
            <a:r>
              <a:rPr lang="zh-CN" altLang="en-US" b="1" dirty="0"/>
              <a:t> </a:t>
            </a:r>
            <a:r>
              <a:rPr lang="en-US" altLang="zh-CN" b="1" dirty="0"/>
              <a:t>TEE</a:t>
            </a:r>
            <a:r>
              <a:rPr lang="zh-CN" altLang="en-US" b="1" dirty="0"/>
              <a:t> </a:t>
            </a:r>
            <a:r>
              <a:rPr lang="en-US" altLang="zh-CN" b="1" dirty="0"/>
              <a:t>on</a:t>
            </a:r>
            <a:r>
              <a:rPr lang="zh-CN" altLang="en-US" b="1" dirty="0"/>
              <a:t> </a:t>
            </a:r>
            <a:r>
              <a:rPr lang="en-US" altLang="zh-CN" b="1" dirty="0"/>
              <a:t>Mobile</a:t>
            </a:r>
            <a:r>
              <a:rPr lang="zh-CN" altLang="en-US" b="1" dirty="0"/>
              <a:t> </a:t>
            </a:r>
            <a:r>
              <a:rPr lang="en-US" altLang="zh-CN" b="1" dirty="0"/>
              <a:t>Devices</a:t>
            </a:r>
            <a:endParaRPr kumimoji="1" lang="zh-CN" altLang="en-US" b="1" dirty="0"/>
          </a:p>
        </p:txBody>
      </p:sp>
      <p:sp>
        <p:nvSpPr>
          <p:cNvPr id="3" name="内容占位符 2">
            <a:extLst>
              <a:ext uri="{FF2B5EF4-FFF2-40B4-BE49-F238E27FC236}">
                <a16:creationId xmlns:a16="http://schemas.microsoft.com/office/drawing/2014/main" id="{753C9225-783C-544C-8C82-9CE98DFBDF69}"/>
              </a:ext>
            </a:extLst>
          </p:cNvPr>
          <p:cNvSpPr>
            <a:spLocks noGrp="1"/>
          </p:cNvSpPr>
          <p:nvPr>
            <p:ph idx="1"/>
          </p:nvPr>
        </p:nvSpPr>
        <p:spPr>
          <a:xfrm>
            <a:off x="457200" y="1485901"/>
            <a:ext cx="8229600" cy="3704658"/>
          </a:xfrm>
        </p:spPr>
        <p:txBody>
          <a:bodyPr>
            <a:normAutofit fontScale="77500" lnSpcReduction="20000"/>
          </a:bodyPr>
          <a:lstStyle/>
          <a:p>
            <a:pPr>
              <a:lnSpc>
                <a:spcPct val="134000"/>
              </a:lnSpc>
            </a:pPr>
            <a:r>
              <a:rPr kumimoji="1" lang="en" altLang="zh-CN" dirty="0"/>
              <a:t>Widely deployed </a:t>
            </a:r>
            <a:r>
              <a:rPr kumimoji="1" lang="en-US" altLang="zh-CN" dirty="0"/>
              <a:t>on</a:t>
            </a:r>
            <a:r>
              <a:rPr kumimoji="1" lang="en" altLang="zh-CN" dirty="0"/>
              <a:t> mobile devices</a:t>
            </a:r>
          </a:p>
          <a:p>
            <a:pPr lvl="1">
              <a:lnSpc>
                <a:spcPct val="134000"/>
              </a:lnSpc>
            </a:pPr>
            <a:r>
              <a:rPr kumimoji="1" lang="en" altLang="zh-CN" dirty="0"/>
              <a:t>Every Android device must deploy TEE</a:t>
            </a:r>
          </a:p>
          <a:p>
            <a:pPr lvl="1">
              <a:lnSpc>
                <a:spcPct val="134000"/>
              </a:lnSpc>
            </a:pPr>
            <a:r>
              <a:rPr kumimoji="1" lang="en" altLang="zh-CN" dirty="0"/>
              <a:t>Mostly based on ARM </a:t>
            </a:r>
            <a:r>
              <a:rPr kumimoji="1" lang="en" altLang="zh-CN" dirty="0" err="1"/>
              <a:t>TrustZone</a:t>
            </a:r>
            <a:endParaRPr kumimoji="1" lang="en" altLang="zh-CN" dirty="0"/>
          </a:p>
          <a:p>
            <a:pPr>
              <a:lnSpc>
                <a:spcPct val="134000"/>
              </a:lnSpc>
            </a:pPr>
            <a:r>
              <a:rPr kumimoji="1" lang="en" altLang="zh-CN" dirty="0"/>
              <a:t>An </a:t>
            </a:r>
            <a:r>
              <a:rPr kumimoji="1" lang="en" altLang="zh-CN" i="1" dirty="0">
                <a:solidFill>
                  <a:srgbClr val="C64D2D"/>
                </a:solidFill>
              </a:rPr>
              <a:t>isolated</a:t>
            </a:r>
            <a:r>
              <a:rPr kumimoji="1" lang="en" altLang="zh-CN" dirty="0"/>
              <a:t> &amp; </a:t>
            </a:r>
            <a:r>
              <a:rPr kumimoji="1" lang="en" altLang="zh-CN" i="1" dirty="0">
                <a:solidFill>
                  <a:srgbClr val="C64D2D"/>
                </a:solidFill>
              </a:rPr>
              <a:t>privileged</a:t>
            </a:r>
            <a:r>
              <a:rPr kumimoji="1" lang="en" altLang="zh-CN" dirty="0"/>
              <a:t> environment</a:t>
            </a:r>
          </a:p>
          <a:p>
            <a:pPr lvl="1">
              <a:lnSpc>
                <a:spcPct val="134000"/>
              </a:lnSpc>
            </a:pPr>
            <a:r>
              <a:rPr kumimoji="1" lang="en" altLang="zh-CN" dirty="0"/>
              <a:t>TEE c</a:t>
            </a:r>
            <a:r>
              <a:rPr kumimoji="1" lang="en-US" altLang="zh-CN" dirty="0"/>
              <a:t>an</a:t>
            </a:r>
            <a:r>
              <a:rPr kumimoji="1" lang="en" altLang="zh-CN" dirty="0"/>
              <a:t> access all </a:t>
            </a:r>
            <a:r>
              <a:rPr kumimoji="1" lang="en-US" altLang="zh-CN" dirty="0"/>
              <a:t>DRAM</a:t>
            </a:r>
            <a:r>
              <a:rPr kumimoji="1" lang="zh-CN" altLang="en-US" dirty="0"/>
              <a:t> </a:t>
            </a:r>
            <a:r>
              <a:rPr kumimoji="1" lang="en-US" altLang="zh-CN" dirty="0"/>
              <a:t>&amp;</a:t>
            </a:r>
            <a:r>
              <a:rPr kumimoji="1" lang="zh-CN" altLang="en-US" dirty="0"/>
              <a:t> </a:t>
            </a:r>
            <a:r>
              <a:rPr kumimoji="1" lang="en-US" altLang="zh-CN" dirty="0"/>
              <a:t>peripherals</a:t>
            </a:r>
          </a:p>
          <a:p>
            <a:pPr lvl="1">
              <a:lnSpc>
                <a:spcPct val="134000"/>
              </a:lnSpc>
            </a:pPr>
            <a:r>
              <a:rPr kumimoji="1" lang="en-US" altLang="zh-CN" dirty="0"/>
              <a:t>REE</a:t>
            </a:r>
            <a:r>
              <a:rPr kumimoji="1" lang="zh-CN" altLang="en-US" dirty="0"/>
              <a:t> </a:t>
            </a:r>
            <a:r>
              <a:rPr kumimoji="1" lang="en-US" altLang="zh-CN" dirty="0"/>
              <a:t>cannot</a:t>
            </a:r>
            <a:r>
              <a:rPr kumimoji="1" lang="zh-CN" altLang="en-US" dirty="0"/>
              <a:t> </a:t>
            </a:r>
            <a:r>
              <a:rPr kumimoji="1" lang="en-US" altLang="zh-CN" dirty="0"/>
              <a:t>access</a:t>
            </a:r>
            <a:r>
              <a:rPr kumimoji="1" lang="zh-CN" altLang="en-US" dirty="0"/>
              <a:t> </a:t>
            </a:r>
            <a:r>
              <a:rPr kumimoji="1" lang="en-US" altLang="zh-CN" dirty="0"/>
              <a:t>TEE's</a:t>
            </a:r>
            <a:r>
              <a:rPr kumimoji="1" lang="zh-CN" altLang="en-US" dirty="0"/>
              <a:t> </a:t>
            </a:r>
            <a:r>
              <a:rPr kumimoji="1" lang="en-US" altLang="zh-CN" dirty="0"/>
              <a:t>resources</a:t>
            </a:r>
            <a:endParaRPr kumimoji="1" lang="en" altLang="zh-CN" dirty="0"/>
          </a:p>
          <a:p>
            <a:pPr>
              <a:lnSpc>
                <a:spcPct val="134000"/>
              </a:lnSpc>
            </a:pPr>
            <a:r>
              <a:rPr kumimoji="1" lang="en" altLang="zh-CN" dirty="0"/>
              <a:t>Designed to be secured and small</a:t>
            </a:r>
          </a:p>
          <a:p>
            <a:pPr lvl="1">
              <a:lnSpc>
                <a:spcPct val="134000"/>
              </a:lnSpc>
            </a:pPr>
            <a:r>
              <a:rPr kumimoji="1" lang="en-US" altLang="zh-CN" dirty="0"/>
              <a:t>For</a:t>
            </a:r>
            <a:r>
              <a:rPr kumimoji="1" lang="en" altLang="zh-CN" dirty="0"/>
              <a:t> </a:t>
            </a:r>
            <a:r>
              <a:rPr kumimoji="1" lang="en" altLang="zh-CN" dirty="0" err="1"/>
              <a:t>secur</a:t>
            </a:r>
            <a:r>
              <a:rPr kumimoji="1" lang="en-US" altLang="zh-CN" dirty="0" err="1"/>
              <a:t>ity</a:t>
            </a:r>
            <a:r>
              <a:rPr kumimoji="1" lang="en-US" altLang="zh-CN" dirty="0"/>
              <a:t>-</a:t>
            </a:r>
            <a:r>
              <a:rPr kumimoji="1" lang="en" altLang="zh-CN" dirty="0"/>
              <a:t>critical tasks</a:t>
            </a:r>
            <a:r>
              <a:rPr kumimoji="1" lang="zh-CN" altLang="en-US" dirty="0"/>
              <a:t> </a:t>
            </a:r>
            <a:r>
              <a:rPr kumimoji="1" lang="en-US" altLang="zh-CN" dirty="0"/>
              <a:t>(e.g.,</a:t>
            </a:r>
            <a:r>
              <a:rPr kumimoji="1" lang="zh-CN" altLang="en-US" dirty="0"/>
              <a:t> </a:t>
            </a:r>
            <a:r>
              <a:rPr kumimoji="1" lang="en-US" altLang="zh-CN" dirty="0"/>
              <a:t>fingerprint</a:t>
            </a:r>
            <a:r>
              <a:rPr kumimoji="1" lang="zh-CN" altLang="en-US" dirty="0"/>
              <a:t> </a:t>
            </a:r>
            <a:br>
              <a:rPr kumimoji="1" lang="en-US" altLang="zh-CN" dirty="0"/>
            </a:br>
            <a:r>
              <a:rPr kumimoji="1" lang="en-US" altLang="zh-CN" dirty="0"/>
              <a:t>checker,</a:t>
            </a:r>
            <a:r>
              <a:rPr kumimoji="1" lang="zh-CN" altLang="en-US" dirty="0"/>
              <a:t> </a:t>
            </a:r>
            <a:r>
              <a:rPr kumimoji="1" lang="en-US" altLang="zh-CN" dirty="0"/>
              <a:t>mobile</a:t>
            </a:r>
            <a:r>
              <a:rPr kumimoji="1" lang="zh-CN" altLang="en-US" dirty="0"/>
              <a:t> </a:t>
            </a:r>
            <a:r>
              <a:rPr kumimoji="1" lang="en-US" altLang="zh-CN" dirty="0"/>
              <a:t>payment,</a:t>
            </a:r>
            <a:r>
              <a:rPr kumimoji="1" lang="zh-CN" altLang="en-US" dirty="0"/>
              <a:t> </a:t>
            </a:r>
            <a:r>
              <a:rPr kumimoji="1" lang="en-US" altLang="zh-CN" dirty="0"/>
              <a:t>etc.)</a:t>
            </a:r>
            <a:endParaRPr kumimoji="1" lang="en" altLang="zh-CN" dirty="0"/>
          </a:p>
        </p:txBody>
      </p:sp>
      <p:sp>
        <p:nvSpPr>
          <p:cNvPr id="4" name="灯片编号占位符 3">
            <a:extLst>
              <a:ext uri="{FF2B5EF4-FFF2-40B4-BE49-F238E27FC236}">
                <a16:creationId xmlns:a16="http://schemas.microsoft.com/office/drawing/2014/main" id="{EB1A6CC7-9D9E-D341-95E6-BD2CDDA27680}"/>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pic>
        <p:nvPicPr>
          <p:cNvPr id="5" name="Picture 4">
            <a:extLst>
              <a:ext uri="{FF2B5EF4-FFF2-40B4-BE49-F238E27FC236}">
                <a16:creationId xmlns:a16="http://schemas.microsoft.com/office/drawing/2014/main" id="{60E58F36-BA48-7947-BBF5-E9AE169EAE0C}"/>
              </a:ext>
            </a:extLst>
          </p:cNvPr>
          <p:cNvPicPr>
            <a:picLocks noChangeAspect="1"/>
          </p:cNvPicPr>
          <p:nvPr/>
        </p:nvPicPr>
        <p:blipFill>
          <a:blip r:embed="rId3"/>
          <a:stretch>
            <a:fillRect/>
          </a:stretch>
        </p:blipFill>
        <p:spPr>
          <a:xfrm>
            <a:off x="5479301" y="1544477"/>
            <a:ext cx="3499521" cy="2609167"/>
          </a:xfrm>
          <a:prstGeom prst="rect">
            <a:avLst/>
          </a:prstGeom>
        </p:spPr>
      </p:pic>
    </p:spTree>
    <p:extLst>
      <p:ext uri="{BB962C8B-B14F-4D97-AF65-F5344CB8AC3E}">
        <p14:creationId xmlns:p14="http://schemas.microsoft.com/office/powerpoint/2010/main" val="42389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AB5FE-5719-E743-962A-600453FBA120}"/>
              </a:ext>
            </a:extLst>
          </p:cNvPr>
          <p:cNvSpPr>
            <a:spLocks noGrp="1"/>
          </p:cNvSpPr>
          <p:nvPr>
            <p:ph type="title"/>
          </p:nvPr>
        </p:nvSpPr>
        <p:spPr/>
        <p:txBody>
          <a:bodyPr/>
          <a:lstStyle/>
          <a:p>
            <a:r>
              <a:rPr lang="en-US" altLang="zh-CN" b="1" dirty="0"/>
              <a:t>ARM</a:t>
            </a:r>
            <a:r>
              <a:rPr lang="zh-CN" altLang="en-US" b="1" dirty="0"/>
              <a:t> </a:t>
            </a:r>
            <a:r>
              <a:rPr lang="en-US" altLang="zh-CN" b="1" dirty="0" err="1"/>
              <a:t>TrustZone</a:t>
            </a:r>
            <a:endParaRPr kumimoji="1" lang="zh-CN" altLang="en-US" dirty="0"/>
          </a:p>
        </p:txBody>
      </p:sp>
      <p:sp>
        <p:nvSpPr>
          <p:cNvPr id="3" name="内容占位符 2">
            <a:extLst>
              <a:ext uri="{FF2B5EF4-FFF2-40B4-BE49-F238E27FC236}">
                <a16:creationId xmlns:a16="http://schemas.microsoft.com/office/drawing/2014/main" id="{00F3A022-9BE7-6B49-BA25-A6225526B215}"/>
              </a:ext>
            </a:extLst>
          </p:cNvPr>
          <p:cNvSpPr>
            <a:spLocks noGrp="1"/>
          </p:cNvSpPr>
          <p:nvPr>
            <p:ph idx="1"/>
          </p:nvPr>
        </p:nvSpPr>
        <p:spPr>
          <a:xfrm>
            <a:off x="457200" y="1333500"/>
            <a:ext cx="8229600" cy="4152633"/>
          </a:xfrm>
        </p:spPr>
        <p:txBody>
          <a:bodyPr>
            <a:normAutofit/>
          </a:bodyPr>
          <a:lstStyle/>
          <a:p>
            <a:r>
              <a:rPr kumimoji="1" lang="en-US" altLang="zh-CN" sz="2400" dirty="0"/>
              <a:t>Secure</a:t>
            </a:r>
            <a:r>
              <a:rPr kumimoji="1" lang="zh-CN" altLang="en-US" sz="2400" dirty="0"/>
              <a:t> </a:t>
            </a:r>
            <a:r>
              <a:rPr kumimoji="1" lang="en-US" altLang="zh-CN" sz="2400" dirty="0"/>
              <a:t>world</a:t>
            </a:r>
          </a:p>
          <a:p>
            <a:pPr lvl="1"/>
            <a:r>
              <a:rPr kumimoji="1" lang="en-US" altLang="zh-CN" sz="2000" dirty="0"/>
              <a:t>Running</a:t>
            </a:r>
            <a:r>
              <a:rPr kumimoji="1" lang="zh-CN" altLang="en-US" sz="2000" dirty="0"/>
              <a:t> </a:t>
            </a:r>
            <a:r>
              <a:rPr kumimoji="1" lang="en-US" altLang="zh-CN" sz="2000" dirty="0"/>
              <a:t>TEE</a:t>
            </a:r>
          </a:p>
          <a:p>
            <a:pPr lvl="1"/>
            <a:r>
              <a:rPr kumimoji="1" lang="en-US" altLang="zh-CN" sz="2000" dirty="0"/>
              <a:t>Has</a:t>
            </a:r>
            <a:r>
              <a:rPr kumimoji="1" lang="zh-CN" altLang="en-US" sz="2000" dirty="0"/>
              <a:t> </a:t>
            </a:r>
            <a:r>
              <a:rPr kumimoji="1" lang="en-US" altLang="zh-CN" sz="2000" dirty="0"/>
              <a:t>different</a:t>
            </a:r>
            <a:r>
              <a:rPr kumimoji="1" lang="zh-CN" altLang="en-US" sz="2000" dirty="0"/>
              <a:t> </a:t>
            </a:r>
            <a:r>
              <a:rPr kumimoji="1" lang="en-US" altLang="zh-CN" sz="2000" dirty="0"/>
              <a:t>privilege</a:t>
            </a:r>
          </a:p>
          <a:p>
            <a:r>
              <a:rPr kumimoji="1" lang="en-US" altLang="zh-CN" sz="2400" dirty="0"/>
              <a:t>Normal</a:t>
            </a:r>
            <a:r>
              <a:rPr kumimoji="1" lang="zh-CN" altLang="en-US" sz="2400" dirty="0"/>
              <a:t> </a:t>
            </a:r>
            <a:r>
              <a:rPr kumimoji="1" lang="en-US" altLang="zh-CN" sz="2400" dirty="0"/>
              <a:t>world</a:t>
            </a:r>
          </a:p>
          <a:p>
            <a:pPr lvl="1"/>
            <a:r>
              <a:rPr kumimoji="1" lang="en-US" altLang="zh-CN" sz="2000" dirty="0"/>
              <a:t>Running</a:t>
            </a:r>
            <a:r>
              <a:rPr kumimoji="1" lang="zh-CN" altLang="en-US" sz="2000" dirty="0"/>
              <a:t> </a:t>
            </a:r>
            <a:r>
              <a:rPr kumimoji="1" lang="en-US" altLang="zh-CN" sz="2000" dirty="0"/>
              <a:t>REE</a:t>
            </a:r>
            <a:r>
              <a:rPr kumimoji="1" lang="zh-CN" altLang="en-US" sz="2000" dirty="0"/>
              <a:t> </a:t>
            </a:r>
            <a:r>
              <a:rPr kumimoji="1" lang="en-US" altLang="zh-CN" sz="2000" dirty="0"/>
              <a:t>(Rich</a:t>
            </a:r>
            <a:r>
              <a:rPr kumimoji="1" lang="zh-CN" altLang="en-US" sz="2000" dirty="0"/>
              <a:t> </a:t>
            </a:r>
            <a:r>
              <a:rPr kumimoji="1" lang="en-US" altLang="zh-CN" sz="2000" dirty="0"/>
              <a:t>Execution</a:t>
            </a:r>
            <a:br>
              <a:rPr kumimoji="1" lang="en-US" altLang="zh-CN" sz="2000" dirty="0"/>
            </a:br>
            <a:r>
              <a:rPr kumimoji="1" lang="en-US" altLang="zh-CN" sz="2000" dirty="0"/>
              <a:t>Environment)</a:t>
            </a:r>
          </a:p>
          <a:p>
            <a:pPr lvl="1"/>
            <a:r>
              <a:rPr kumimoji="1" lang="en-US" altLang="zh-CN" sz="2000" dirty="0"/>
              <a:t>E.g.,</a:t>
            </a:r>
            <a:r>
              <a:rPr kumimoji="1" lang="zh-CN" altLang="en-US" sz="2000" dirty="0"/>
              <a:t> </a:t>
            </a:r>
            <a:r>
              <a:rPr kumimoji="1" lang="en-US" altLang="zh-CN" sz="2000" dirty="0"/>
              <a:t>Android</a:t>
            </a:r>
          </a:p>
          <a:p>
            <a:r>
              <a:rPr kumimoji="1" lang="en-US" altLang="zh-CN" sz="2200" b="1" dirty="0"/>
              <a:t>However,</a:t>
            </a:r>
            <a:r>
              <a:rPr kumimoji="1" lang="zh-CN" altLang="en-US" sz="2200" b="1" dirty="0"/>
              <a:t> </a:t>
            </a:r>
            <a:r>
              <a:rPr kumimoji="1" lang="en-US" altLang="zh-CN" sz="2200" b="1" dirty="0"/>
              <a:t>the</a:t>
            </a:r>
            <a:r>
              <a:rPr kumimoji="1" lang="zh-CN" altLang="en-US" sz="2200" b="1" dirty="0"/>
              <a:t> </a:t>
            </a:r>
            <a:r>
              <a:rPr kumimoji="1" lang="en-US" altLang="zh-CN" sz="2200" b="1" dirty="0"/>
              <a:t>data</a:t>
            </a:r>
            <a:r>
              <a:rPr kumimoji="1" lang="zh-CN" altLang="en-US" sz="2200" b="1" dirty="0"/>
              <a:t> </a:t>
            </a:r>
            <a:r>
              <a:rPr kumimoji="1" lang="en-US" altLang="zh-CN" sz="2200" b="1" dirty="0"/>
              <a:t>in</a:t>
            </a:r>
            <a:r>
              <a:rPr kumimoji="1" lang="zh-CN" altLang="en-US" sz="2200" b="1" dirty="0"/>
              <a:t> </a:t>
            </a:r>
            <a:r>
              <a:rPr kumimoji="1" lang="en-US" altLang="zh-CN" sz="2200" b="1" dirty="0"/>
              <a:t>memory</a:t>
            </a:r>
            <a:r>
              <a:rPr kumimoji="1" lang="zh-CN" altLang="en-US" sz="2200" b="1" dirty="0"/>
              <a:t> </a:t>
            </a:r>
            <a:r>
              <a:rPr kumimoji="1" lang="en-US" altLang="zh-CN" sz="2200" b="1" dirty="0"/>
              <a:t>is</a:t>
            </a:r>
            <a:r>
              <a:rPr kumimoji="1" lang="zh-CN" altLang="en-US" sz="2200" b="1" dirty="0"/>
              <a:t> </a:t>
            </a:r>
            <a:r>
              <a:rPr kumimoji="1" lang="en-US" altLang="zh-CN" sz="2200" b="1" dirty="0"/>
              <a:t>still</a:t>
            </a:r>
            <a:r>
              <a:rPr kumimoji="1" lang="zh-CN" altLang="en-US" sz="2200" b="1" dirty="0"/>
              <a:t> </a:t>
            </a:r>
            <a:r>
              <a:rPr kumimoji="1" lang="en-US" altLang="zh-CN" sz="2200" b="1" dirty="0"/>
              <a:t>in</a:t>
            </a:r>
            <a:r>
              <a:rPr kumimoji="1" lang="zh-CN" altLang="en-US" sz="2200" b="1" dirty="0"/>
              <a:t> </a:t>
            </a:r>
            <a:r>
              <a:rPr kumimoji="1" lang="en-US" altLang="zh-CN" sz="2200" b="1" dirty="0"/>
              <a:t>plaintext</a:t>
            </a:r>
          </a:p>
          <a:p>
            <a:pPr lvl="1"/>
            <a:r>
              <a:rPr kumimoji="1" lang="en-US" altLang="zh-CN" sz="2000" dirty="0"/>
              <a:t>Can</a:t>
            </a:r>
            <a:r>
              <a:rPr kumimoji="1" lang="zh-CN" altLang="en-US" sz="2000" dirty="0"/>
              <a:t> </a:t>
            </a:r>
            <a:r>
              <a:rPr kumimoji="1" lang="en-US" altLang="zh-CN" sz="2000" dirty="0"/>
              <a:t>we</a:t>
            </a:r>
            <a:r>
              <a:rPr kumimoji="1" lang="zh-CN" altLang="en-US" sz="2000" dirty="0"/>
              <a:t> </a:t>
            </a:r>
            <a:r>
              <a:rPr kumimoji="1" lang="en-US" altLang="zh-CN" sz="2000" dirty="0"/>
              <a:t>use</a:t>
            </a:r>
            <a:r>
              <a:rPr kumimoji="1" lang="zh-CN" altLang="en-US" sz="2000" dirty="0"/>
              <a:t> </a:t>
            </a:r>
            <a:r>
              <a:rPr kumimoji="1" lang="en-US" altLang="zh-CN" sz="2000" dirty="0"/>
              <a:t>encrypted</a:t>
            </a:r>
            <a:r>
              <a:rPr kumimoji="1" lang="zh-CN" altLang="en-US" sz="2000" dirty="0"/>
              <a:t> </a:t>
            </a:r>
            <a:r>
              <a:rPr kumimoji="1" lang="en-US" altLang="zh-CN" sz="2000" dirty="0"/>
              <a:t>data</a:t>
            </a:r>
            <a:r>
              <a:rPr kumimoji="1" lang="zh-CN" altLang="en-US" sz="2000" dirty="0"/>
              <a:t> </a:t>
            </a:r>
            <a:r>
              <a:rPr kumimoji="1" lang="en-US" altLang="zh-CN" sz="2000" dirty="0"/>
              <a:t>in</a:t>
            </a:r>
            <a:r>
              <a:rPr kumimoji="1" lang="zh-CN" altLang="en-US" sz="2000" dirty="0"/>
              <a:t> </a:t>
            </a:r>
            <a:r>
              <a:rPr kumimoji="1" lang="en-US" altLang="zh-CN" sz="2000" dirty="0"/>
              <a:t>memory</a:t>
            </a:r>
            <a:r>
              <a:rPr kumimoji="1" lang="zh-CN" altLang="en-US" sz="2000" dirty="0"/>
              <a:t> </a:t>
            </a:r>
            <a:r>
              <a:rPr kumimoji="1" lang="en-US" altLang="zh-CN" sz="2000" dirty="0"/>
              <a:t>without</a:t>
            </a:r>
            <a:r>
              <a:rPr kumimoji="1" lang="zh-CN" altLang="en-US" sz="2000" dirty="0"/>
              <a:t> </a:t>
            </a:r>
            <a:r>
              <a:rPr kumimoji="1" lang="en-US" altLang="zh-CN" sz="2000" dirty="0"/>
              <a:t>decryption?</a:t>
            </a:r>
            <a:endParaRPr kumimoji="1" lang="zh-CN" altLang="en-US" sz="2000" dirty="0"/>
          </a:p>
        </p:txBody>
      </p:sp>
      <p:sp>
        <p:nvSpPr>
          <p:cNvPr id="22" name="矩形 21">
            <a:extLst>
              <a:ext uri="{FF2B5EF4-FFF2-40B4-BE49-F238E27FC236}">
                <a16:creationId xmlns:a16="http://schemas.microsoft.com/office/drawing/2014/main" id="{305BBFAD-B1D8-DE45-8801-B52100ACC78F}"/>
              </a:ext>
            </a:extLst>
          </p:cNvPr>
          <p:cNvSpPr/>
          <p:nvPr/>
        </p:nvSpPr>
        <p:spPr>
          <a:xfrm>
            <a:off x="5148064" y="1129308"/>
            <a:ext cx="3410717" cy="2991033"/>
          </a:xfrm>
          <a:prstGeom prst="rect">
            <a:avLst/>
          </a:prstGeom>
          <a:solidFill>
            <a:srgbClr val="FFFFFF">
              <a:lumMod val="90000"/>
            </a:srgbClr>
          </a:solidFill>
          <a:ln w="57150" cap="flat" cmpd="sng" algn="ctr">
            <a:solidFill>
              <a:srgbClr val="32788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FFFFFF"/>
              </a:solidFill>
              <a:effectLst/>
              <a:uLnTx/>
              <a:uFillTx/>
              <a:latin typeface="思源黑体 CN Light" panose="020B0300000000000000" pitchFamily="34" charset="-122"/>
              <a:ea typeface="思源黑体 CN Light" panose="020B0300000000000000" pitchFamily="34" charset="-122"/>
              <a:cs typeface="+mn-cs"/>
            </a:endParaRPr>
          </a:p>
        </p:txBody>
      </p:sp>
      <p:sp>
        <p:nvSpPr>
          <p:cNvPr id="23" name="矩形 22">
            <a:extLst>
              <a:ext uri="{FF2B5EF4-FFF2-40B4-BE49-F238E27FC236}">
                <a16:creationId xmlns:a16="http://schemas.microsoft.com/office/drawing/2014/main" id="{00B38965-88E5-4B49-8720-8C3E12C0E061}"/>
              </a:ext>
            </a:extLst>
          </p:cNvPr>
          <p:cNvSpPr/>
          <p:nvPr/>
        </p:nvSpPr>
        <p:spPr>
          <a:xfrm>
            <a:off x="5249256" y="3777440"/>
            <a:ext cx="3207817" cy="229052"/>
          </a:xfrm>
          <a:prstGeom prst="rect">
            <a:avLst/>
          </a:prstGeom>
          <a:solidFill>
            <a:srgbClr val="32788E">
              <a:lumMod val="50000"/>
            </a:srgbClr>
          </a:solidFill>
          <a:ln w="25400" cap="flat" cmpd="sng" algn="ctr">
            <a:noFill/>
            <a:prstDash val="solid"/>
          </a:ln>
          <a:effectLst>
            <a:outerShdw blurRad="38100" sx="101000" sy="101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Trusted OS</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24" name="矩形 23">
            <a:extLst>
              <a:ext uri="{FF2B5EF4-FFF2-40B4-BE49-F238E27FC236}">
                <a16:creationId xmlns:a16="http://schemas.microsoft.com/office/drawing/2014/main" id="{72BA2237-D325-0341-8219-8807643A3520}"/>
              </a:ext>
            </a:extLst>
          </p:cNvPr>
          <p:cNvSpPr/>
          <p:nvPr/>
        </p:nvSpPr>
        <p:spPr>
          <a:xfrm>
            <a:off x="5249256" y="2781778"/>
            <a:ext cx="1001293" cy="250628"/>
          </a:xfrm>
          <a:prstGeom prst="rect">
            <a:avLst/>
          </a:prstGeom>
          <a:solidFill>
            <a:srgbClr val="1A6A87"/>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Secure Services</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25" name="矩形 24">
            <a:extLst>
              <a:ext uri="{FF2B5EF4-FFF2-40B4-BE49-F238E27FC236}">
                <a16:creationId xmlns:a16="http://schemas.microsoft.com/office/drawing/2014/main" id="{86C32BC3-AA69-6346-8CB9-1C22BEAF087F}"/>
              </a:ext>
            </a:extLst>
          </p:cNvPr>
          <p:cNvSpPr/>
          <p:nvPr/>
        </p:nvSpPr>
        <p:spPr>
          <a:xfrm>
            <a:off x="6352779" y="2781778"/>
            <a:ext cx="1001293" cy="250628"/>
          </a:xfrm>
          <a:prstGeom prst="rect">
            <a:avLst/>
          </a:prstGeom>
          <a:solidFill>
            <a:srgbClr val="1A6A87"/>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Secure Libraries</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26" name="矩形 25">
            <a:extLst>
              <a:ext uri="{FF2B5EF4-FFF2-40B4-BE49-F238E27FC236}">
                <a16:creationId xmlns:a16="http://schemas.microsoft.com/office/drawing/2014/main" id="{53899B91-78D8-E04A-AABE-03A165ACCB7E}"/>
              </a:ext>
            </a:extLst>
          </p:cNvPr>
          <p:cNvSpPr/>
          <p:nvPr/>
        </p:nvSpPr>
        <p:spPr>
          <a:xfrm>
            <a:off x="6352776" y="1812867"/>
            <a:ext cx="1001293" cy="242930"/>
          </a:xfrm>
          <a:prstGeom prst="rect">
            <a:avLst/>
          </a:prstGeom>
          <a:solidFill>
            <a:srgbClr val="32788E">
              <a:lumMod val="75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T-UI</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27" name="矩形 26">
            <a:extLst>
              <a:ext uri="{FF2B5EF4-FFF2-40B4-BE49-F238E27FC236}">
                <a16:creationId xmlns:a16="http://schemas.microsoft.com/office/drawing/2014/main" id="{F2CE9648-8F99-3D48-97A6-9F911C67AAD3}"/>
              </a:ext>
            </a:extLst>
          </p:cNvPr>
          <p:cNvSpPr/>
          <p:nvPr/>
        </p:nvSpPr>
        <p:spPr>
          <a:xfrm>
            <a:off x="6352776" y="1494029"/>
            <a:ext cx="1001293" cy="245309"/>
          </a:xfrm>
          <a:prstGeom prst="rect">
            <a:avLst/>
          </a:prstGeom>
          <a:solidFill>
            <a:srgbClr val="32788E">
              <a:lumMod val="75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T-Proxy</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28" name="矩形 27">
            <a:extLst>
              <a:ext uri="{FF2B5EF4-FFF2-40B4-BE49-F238E27FC236}">
                <a16:creationId xmlns:a16="http://schemas.microsoft.com/office/drawing/2014/main" id="{AE8D82C1-82F4-CE46-9009-1E7A75A61F5C}"/>
              </a:ext>
            </a:extLst>
          </p:cNvPr>
          <p:cNvSpPr/>
          <p:nvPr/>
        </p:nvSpPr>
        <p:spPr>
          <a:xfrm>
            <a:off x="5154639" y="1191729"/>
            <a:ext cx="2746918" cy="230832"/>
          </a:xfrm>
          <a:prstGeom prst="rect">
            <a:avLst/>
          </a:prstGeom>
        </p:spPr>
        <p:txBody>
          <a:bodyPr wrap="square">
            <a:spAutoFit/>
          </a:bodyPr>
          <a:lstStyle/>
          <a:p>
            <a:r>
              <a:rPr lang="en-US" altLang="zh-CN" sz="900" dirty="0">
                <a:solidFill>
                  <a:srgbClr val="000000">
                    <a:lumMod val="75000"/>
                    <a:lumOff val="25000"/>
                  </a:srgbClr>
                </a:solidFill>
                <a:latin typeface="思源黑体 CN Light" panose="020B0300000000000000" pitchFamily="34" charset="-122"/>
                <a:ea typeface="思源黑体 CN Light" panose="020B0300000000000000" pitchFamily="34" charset="-122"/>
                <a:cs typeface="Microsoft JhengHei Light" panose="020B0304030504040204" pitchFamily="34" charset="-122"/>
              </a:rPr>
              <a:t>Trust Application Layer: Trustlets</a:t>
            </a:r>
            <a:endParaRPr lang="zh-CN" altLang="en-US" sz="900" dirty="0">
              <a:solidFill>
                <a:srgbClr val="000000">
                  <a:lumMod val="75000"/>
                  <a:lumOff val="25000"/>
                </a:srgbClr>
              </a:solidFill>
              <a:latin typeface="思源黑体 CN Light" panose="020B0300000000000000" pitchFamily="34" charset="-122"/>
              <a:ea typeface="思源黑体 CN Light" panose="020B0300000000000000" pitchFamily="34" charset="-122"/>
            </a:endParaRPr>
          </a:p>
        </p:txBody>
      </p:sp>
      <p:sp>
        <p:nvSpPr>
          <p:cNvPr id="29" name="矩形 28">
            <a:extLst>
              <a:ext uri="{FF2B5EF4-FFF2-40B4-BE49-F238E27FC236}">
                <a16:creationId xmlns:a16="http://schemas.microsoft.com/office/drawing/2014/main" id="{05176EB8-4BBD-4A42-AE80-F0DF5FD82418}"/>
              </a:ext>
            </a:extLst>
          </p:cNvPr>
          <p:cNvSpPr/>
          <p:nvPr/>
        </p:nvSpPr>
        <p:spPr>
          <a:xfrm>
            <a:off x="7455780" y="1496452"/>
            <a:ext cx="1001293" cy="242887"/>
          </a:xfrm>
          <a:prstGeom prst="rect">
            <a:avLst/>
          </a:prstGeom>
          <a:solidFill>
            <a:srgbClr val="32788E">
              <a:lumMod val="75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T-PIN</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0" name="矩形 29">
            <a:extLst>
              <a:ext uri="{FF2B5EF4-FFF2-40B4-BE49-F238E27FC236}">
                <a16:creationId xmlns:a16="http://schemas.microsoft.com/office/drawing/2014/main" id="{CC05CCD6-F1E8-8B49-8EFC-5059B880583F}"/>
              </a:ext>
            </a:extLst>
          </p:cNvPr>
          <p:cNvSpPr/>
          <p:nvPr/>
        </p:nvSpPr>
        <p:spPr>
          <a:xfrm>
            <a:off x="7455780" y="1808515"/>
            <a:ext cx="1001293" cy="247285"/>
          </a:xfrm>
          <a:prstGeom prst="rect">
            <a:avLst/>
          </a:prstGeom>
          <a:solidFill>
            <a:srgbClr val="32788E">
              <a:lumMod val="75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T-FIDO</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1" name="矩形 30">
            <a:extLst>
              <a:ext uri="{FF2B5EF4-FFF2-40B4-BE49-F238E27FC236}">
                <a16:creationId xmlns:a16="http://schemas.microsoft.com/office/drawing/2014/main" id="{D6CDA305-6B60-454B-B52C-23950E39AA47}"/>
              </a:ext>
            </a:extLst>
          </p:cNvPr>
          <p:cNvSpPr/>
          <p:nvPr/>
        </p:nvSpPr>
        <p:spPr>
          <a:xfrm>
            <a:off x="5148067" y="2160640"/>
            <a:ext cx="1329095" cy="230832"/>
          </a:xfrm>
          <a:prstGeom prst="rect">
            <a:avLst/>
          </a:prstGeom>
        </p:spPr>
        <p:txBody>
          <a:bodyPr wrap="square">
            <a:spAutoFit/>
          </a:bodyPr>
          <a:lstStyle/>
          <a:p>
            <a:r>
              <a:rPr lang="en-US" altLang="zh-CN" sz="900" dirty="0">
                <a:solidFill>
                  <a:srgbClr val="000000">
                    <a:lumMod val="75000"/>
                    <a:lumOff val="25000"/>
                  </a:srgbClr>
                </a:solidFill>
                <a:latin typeface="思源黑体 CN Light" panose="020B0300000000000000" pitchFamily="34" charset="-122"/>
                <a:ea typeface="思源黑体 CN Light" panose="020B0300000000000000" pitchFamily="34" charset="-122"/>
                <a:cs typeface="Microsoft JhengHei Light" panose="020B0304030504040204" pitchFamily="34" charset="-122"/>
              </a:rPr>
              <a:t>Middle Layer</a:t>
            </a:r>
            <a:endParaRPr lang="zh-CN" altLang="en-US" sz="900" dirty="0">
              <a:solidFill>
                <a:srgbClr val="000000">
                  <a:lumMod val="75000"/>
                  <a:lumOff val="25000"/>
                </a:srgbClr>
              </a:solidFill>
              <a:latin typeface="思源黑体 CN Light" panose="020B0300000000000000" pitchFamily="34" charset="-122"/>
              <a:ea typeface="思源黑体 CN Light" panose="020B0300000000000000" pitchFamily="34" charset="-122"/>
            </a:endParaRPr>
          </a:p>
        </p:txBody>
      </p:sp>
      <p:sp>
        <p:nvSpPr>
          <p:cNvPr id="32" name="矩形 31">
            <a:extLst>
              <a:ext uri="{FF2B5EF4-FFF2-40B4-BE49-F238E27FC236}">
                <a16:creationId xmlns:a16="http://schemas.microsoft.com/office/drawing/2014/main" id="{36BEB64F-1DB3-A349-950B-64FAA8BC5864}"/>
              </a:ext>
            </a:extLst>
          </p:cNvPr>
          <p:cNvSpPr/>
          <p:nvPr/>
        </p:nvSpPr>
        <p:spPr>
          <a:xfrm>
            <a:off x="5148067" y="3142424"/>
            <a:ext cx="1181087" cy="230832"/>
          </a:xfrm>
          <a:prstGeom prst="rect">
            <a:avLst/>
          </a:prstGeom>
        </p:spPr>
        <p:txBody>
          <a:bodyPr wrap="square">
            <a:spAutoFit/>
          </a:bodyPr>
          <a:lstStyle/>
          <a:p>
            <a:r>
              <a:rPr lang="en-US" altLang="zh-CN" sz="900" dirty="0">
                <a:solidFill>
                  <a:srgbClr val="000000">
                    <a:lumMod val="75000"/>
                    <a:lumOff val="25000"/>
                  </a:srgbClr>
                </a:solidFill>
                <a:latin typeface="思源黑体 CN Light" panose="020B0300000000000000" pitchFamily="34" charset="-122"/>
                <a:ea typeface="思源黑体 CN Light" panose="020B0300000000000000" pitchFamily="34" charset="-122"/>
                <a:cs typeface="Microsoft JhengHei Light" panose="020B0304030504040204" pitchFamily="34" charset="-122"/>
              </a:rPr>
              <a:t>Kernel Layer</a:t>
            </a:r>
            <a:endParaRPr lang="zh-CN" altLang="en-US" sz="900" dirty="0">
              <a:solidFill>
                <a:srgbClr val="000000">
                  <a:lumMod val="75000"/>
                  <a:lumOff val="25000"/>
                </a:srgbClr>
              </a:solidFill>
              <a:latin typeface="思源黑体 CN Light" panose="020B0300000000000000" pitchFamily="34" charset="-122"/>
              <a:ea typeface="思源黑体 CN Light" panose="020B0300000000000000" pitchFamily="34" charset="-122"/>
            </a:endParaRPr>
          </a:p>
        </p:txBody>
      </p:sp>
      <p:sp>
        <p:nvSpPr>
          <p:cNvPr id="33" name="矩形 32">
            <a:extLst>
              <a:ext uri="{FF2B5EF4-FFF2-40B4-BE49-F238E27FC236}">
                <a16:creationId xmlns:a16="http://schemas.microsoft.com/office/drawing/2014/main" id="{413447C1-E202-354A-A97A-96B12AF4BF81}"/>
              </a:ext>
            </a:extLst>
          </p:cNvPr>
          <p:cNvSpPr/>
          <p:nvPr/>
        </p:nvSpPr>
        <p:spPr>
          <a:xfrm>
            <a:off x="7455780" y="2777894"/>
            <a:ext cx="1001293" cy="250628"/>
          </a:xfrm>
          <a:prstGeom prst="rect">
            <a:avLst/>
          </a:prstGeom>
          <a:solidFill>
            <a:srgbClr val="1A6A87"/>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Secure Runtime</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4" name="矩形 33">
            <a:extLst>
              <a:ext uri="{FF2B5EF4-FFF2-40B4-BE49-F238E27FC236}">
                <a16:creationId xmlns:a16="http://schemas.microsoft.com/office/drawing/2014/main" id="{A9795B49-9547-0546-8BE0-96802C513E55}"/>
              </a:ext>
            </a:extLst>
          </p:cNvPr>
          <p:cNvSpPr/>
          <p:nvPr/>
        </p:nvSpPr>
        <p:spPr>
          <a:xfrm>
            <a:off x="5249256" y="3444723"/>
            <a:ext cx="1001293" cy="263541"/>
          </a:xfrm>
          <a:prstGeom prst="rect">
            <a:avLst/>
          </a:prstGeom>
          <a:solidFill>
            <a:srgbClr val="32788E">
              <a:lumMod val="50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Secure Channel</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5" name="矩形 34">
            <a:extLst>
              <a:ext uri="{FF2B5EF4-FFF2-40B4-BE49-F238E27FC236}">
                <a16:creationId xmlns:a16="http://schemas.microsoft.com/office/drawing/2014/main" id="{9D8D25AD-697C-4E44-8B1E-19C51A4CE88A}"/>
              </a:ext>
            </a:extLst>
          </p:cNvPr>
          <p:cNvSpPr/>
          <p:nvPr/>
        </p:nvSpPr>
        <p:spPr>
          <a:xfrm>
            <a:off x="7455780" y="3444723"/>
            <a:ext cx="1001293" cy="263541"/>
          </a:xfrm>
          <a:prstGeom prst="rect">
            <a:avLst/>
          </a:prstGeom>
          <a:solidFill>
            <a:srgbClr val="32788E">
              <a:lumMod val="50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T-Visor</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6" name="矩形 35">
            <a:extLst>
              <a:ext uri="{FF2B5EF4-FFF2-40B4-BE49-F238E27FC236}">
                <a16:creationId xmlns:a16="http://schemas.microsoft.com/office/drawing/2014/main" id="{646A5603-ED40-494C-9BEE-BA6A38883EA5}"/>
              </a:ext>
            </a:extLst>
          </p:cNvPr>
          <p:cNvSpPr/>
          <p:nvPr/>
        </p:nvSpPr>
        <p:spPr>
          <a:xfrm>
            <a:off x="5249256" y="2469186"/>
            <a:ext cx="3207817" cy="253306"/>
          </a:xfrm>
          <a:prstGeom prst="rect">
            <a:avLst/>
          </a:prstGeom>
          <a:solidFill>
            <a:srgbClr val="1A6A87"/>
          </a:solidFill>
          <a:ln w="25400" cap="flat" cmpd="sng" algn="ctr">
            <a:noFill/>
            <a:prstDash val="solid"/>
          </a:ln>
          <a:effectLst>
            <a:outerShdw blurRad="38100" sx="101000" sy="101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TEE</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7" name="矩形 36">
            <a:extLst>
              <a:ext uri="{FF2B5EF4-FFF2-40B4-BE49-F238E27FC236}">
                <a16:creationId xmlns:a16="http://schemas.microsoft.com/office/drawing/2014/main" id="{10CE57F1-0E58-D147-BBA6-661DF47D5594}"/>
              </a:ext>
            </a:extLst>
          </p:cNvPr>
          <p:cNvSpPr/>
          <p:nvPr/>
        </p:nvSpPr>
        <p:spPr>
          <a:xfrm>
            <a:off x="5546171" y="4193598"/>
            <a:ext cx="2613986" cy="276999"/>
          </a:xfrm>
          <a:prstGeom prst="rect">
            <a:avLst/>
          </a:prstGeom>
        </p:spPr>
        <p:txBody>
          <a:bodyPr wrap="square">
            <a:spAutoFit/>
          </a:bodyPr>
          <a:lstStyle/>
          <a:p>
            <a:pPr algn="ctr"/>
            <a:r>
              <a:rPr lang="en-US" altLang="zh-CN" sz="1200" b="1" dirty="0">
                <a:solidFill>
                  <a:srgbClr val="000000">
                    <a:lumMod val="75000"/>
                    <a:lumOff val="25000"/>
                  </a:srgbClr>
                </a:solidFill>
                <a:latin typeface="Source Sans Pro" panose="020B0503030403020204" pitchFamily="34" charset="0"/>
                <a:ea typeface="微软雅黑 Light" panose="020B0502040204020203" pitchFamily="34" charset="-122"/>
                <a:cs typeface="Microsoft JhengHei Light" panose="020B0304030504040204" pitchFamily="34" charset="-122"/>
              </a:rPr>
              <a:t>Inside</a:t>
            </a:r>
            <a:r>
              <a:rPr lang="zh-CN" altLang="en-US" sz="1200" b="1" dirty="0">
                <a:solidFill>
                  <a:srgbClr val="000000">
                    <a:lumMod val="75000"/>
                    <a:lumOff val="25000"/>
                  </a:srgbClr>
                </a:solidFill>
                <a:latin typeface="Source Sans Pro" panose="020B0503030403020204" pitchFamily="34" charset="0"/>
                <a:ea typeface="微软雅黑 Light" panose="020B0502040204020203" pitchFamily="34" charset="-122"/>
                <a:cs typeface="Microsoft JhengHei Light" panose="020B0304030504040204" pitchFamily="34" charset="-122"/>
              </a:rPr>
              <a:t> </a:t>
            </a:r>
            <a:r>
              <a:rPr lang="en-US" altLang="zh-CN" sz="1200" b="1" dirty="0">
                <a:solidFill>
                  <a:srgbClr val="000000">
                    <a:lumMod val="75000"/>
                    <a:lumOff val="25000"/>
                  </a:srgbClr>
                </a:solidFill>
                <a:latin typeface="Source Sans Pro" panose="020B0503030403020204" pitchFamily="34" charset="0"/>
                <a:ea typeface="微软雅黑 Light" panose="020B0502040204020203" pitchFamily="34" charset="-122"/>
                <a:cs typeface="Microsoft JhengHei Light" panose="020B0304030504040204" pitchFamily="34" charset="-122"/>
              </a:rPr>
              <a:t>TEE</a:t>
            </a:r>
            <a:r>
              <a:rPr lang="zh-CN" altLang="en-US" sz="1200" b="1" dirty="0">
                <a:solidFill>
                  <a:srgbClr val="000000">
                    <a:lumMod val="75000"/>
                    <a:lumOff val="25000"/>
                  </a:srgbClr>
                </a:solidFill>
                <a:latin typeface="Source Sans Pro" panose="020B0503030403020204" pitchFamily="34" charset="0"/>
                <a:ea typeface="微软雅黑 Light" panose="020B0502040204020203" pitchFamily="34" charset="-122"/>
                <a:cs typeface="Microsoft JhengHei Light" panose="020B0304030504040204" pitchFamily="34" charset="-122"/>
              </a:rPr>
              <a:t> </a:t>
            </a:r>
            <a:endParaRPr lang="zh-CN" altLang="en-US" sz="1200" b="1" dirty="0">
              <a:solidFill>
                <a:srgbClr val="000000">
                  <a:lumMod val="75000"/>
                  <a:lumOff val="25000"/>
                </a:srgbClr>
              </a:solidFill>
              <a:latin typeface="Source Sans Pro" panose="020B0503030403020204" pitchFamily="34" charset="0"/>
              <a:ea typeface="微软雅黑"/>
            </a:endParaRPr>
          </a:p>
        </p:txBody>
      </p:sp>
      <p:sp>
        <p:nvSpPr>
          <p:cNvPr id="38" name="矩形 37">
            <a:extLst>
              <a:ext uri="{FF2B5EF4-FFF2-40B4-BE49-F238E27FC236}">
                <a16:creationId xmlns:a16="http://schemas.microsoft.com/office/drawing/2014/main" id="{823D995B-269E-1C4F-8362-F348C0E74683}"/>
              </a:ext>
            </a:extLst>
          </p:cNvPr>
          <p:cNvSpPr/>
          <p:nvPr/>
        </p:nvSpPr>
        <p:spPr>
          <a:xfrm>
            <a:off x="6352776" y="3444723"/>
            <a:ext cx="1001293" cy="263541"/>
          </a:xfrm>
          <a:prstGeom prst="rect">
            <a:avLst/>
          </a:prstGeom>
          <a:solidFill>
            <a:srgbClr val="32788E">
              <a:lumMod val="50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Secure Drivers</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
        <p:nvSpPr>
          <p:cNvPr id="39" name="矩形 38">
            <a:extLst>
              <a:ext uri="{FF2B5EF4-FFF2-40B4-BE49-F238E27FC236}">
                <a16:creationId xmlns:a16="http://schemas.microsoft.com/office/drawing/2014/main" id="{D2F2A6FD-CC0D-F24E-BBB9-5D72FE85AEB6}"/>
              </a:ext>
            </a:extLst>
          </p:cNvPr>
          <p:cNvSpPr/>
          <p:nvPr/>
        </p:nvSpPr>
        <p:spPr>
          <a:xfrm>
            <a:off x="5249256" y="1501643"/>
            <a:ext cx="1001293" cy="554153"/>
          </a:xfrm>
          <a:prstGeom prst="rect">
            <a:avLst/>
          </a:prstGeom>
          <a:solidFill>
            <a:srgbClr val="32788E">
              <a:lumMod val="75000"/>
            </a:srgbClr>
          </a:solidFill>
          <a:ln w="25400" cap="flat" cmpd="sng" algn="ctr">
            <a:noFill/>
            <a:prstDash val="solid"/>
          </a:ln>
          <a:effectLst>
            <a:outerShdw blurRad="381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rPr>
              <a:t>T-IDS</a:t>
            </a:r>
            <a:endParaRPr kumimoji="0" lang="zh-CN" altLang="en-US" sz="825"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Microsoft JhengHei Light" panose="020B0304030504040204" pitchFamily="34" charset="-122"/>
            </a:endParaRPr>
          </a:p>
        </p:txBody>
      </p:sp>
    </p:spTree>
    <p:extLst>
      <p:ext uri="{BB962C8B-B14F-4D97-AF65-F5344CB8AC3E}">
        <p14:creationId xmlns:p14="http://schemas.microsoft.com/office/powerpoint/2010/main" val="1283190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Memory Encryption</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27</a:t>
            </a:fld>
            <a:endParaRPr lang="zh-CN" altLang="en-US"/>
          </a:p>
        </p:txBody>
      </p:sp>
      <p:cxnSp>
        <p:nvCxnSpPr>
          <p:cNvPr id="5" name="Straight Arrow Connector 3"/>
          <p:cNvCxnSpPr/>
          <p:nvPr/>
        </p:nvCxnSpPr>
        <p:spPr>
          <a:xfrm flipV="1">
            <a:off x="361091" y="2649289"/>
            <a:ext cx="8504309" cy="2490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4"/>
          <p:cNvSpPr txBox="1"/>
          <p:nvPr/>
        </p:nvSpPr>
        <p:spPr>
          <a:xfrm>
            <a:off x="361091" y="2950255"/>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2000</a:t>
            </a:r>
            <a:endParaRPr lang="en-US" dirty="0">
              <a:latin typeface="等线" panose="02010600030101010101" pitchFamily="2" charset="-122"/>
              <a:ea typeface="等线" panose="02010600030101010101" pitchFamily="2" charset="-122"/>
            </a:endParaRPr>
          </a:p>
        </p:txBody>
      </p:sp>
      <p:sp>
        <p:nvSpPr>
          <p:cNvPr id="7" name="TextBox 5"/>
          <p:cNvSpPr txBox="1"/>
          <p:nvPr/>
        </p:nvSpPr>
        <p:spPr>
          <a:xfrm>
            <a:off x="361091" y="1790093"/>
            <a:ext cx="759535"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XOM</a:t>
            </a:r>
          </a:p>
        </p:txBody>
      </p:sp>
      <p:sp>
        <p:nvSpPr>
          <p:cNvPr id="8" name="TextBox 6"/>
          <p:cNvSpPr txBox="1"/>
          <p:nvPr/>
        </p:nvSpPr>
        <p:spPr>
          <a:xfrm>
            <a:off x="1621666" y="2953231"/>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2003</a:t>
            </a:r>
            <a:endParaRPr lang="en-US" dirty="0">
              <a:latin typeface="等线" panose="02010600030101010101" pitchFamily="2" charset="-122"/>
              <a:ea typeface="等线" panose="02010600030101010101" pitchFamily="2" charset="-122"/>
            </a:endParaRPr>
          </a:p>
        </p:txBody>
      </p:sp>
      <p:sp>
        <p:nvSpPr>
          <p:cNvPr id="9" name="TextBox 7"/>
          <p:cNvSpPr txBox="1"/>
          <p:nvPr/>
        </p:nvSpPr>
        <p:spPr>
          <a:xfrm>
            <a:off x="1447346" y="1790093"/>
            <a:ext cx="1067837"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XOMOS</a:t>
            </a:r>
          </a:p>
        </p:txBody>
      </p:sp>
      <p:sp>
        <p:nvSpPr>
          <p:cNvPr id="10" name="TextBox 8"/>
          <p:cNvSpPr txBox="1"/>
          <p:nvPr/>
        </p:nvSpPr>
        <p:spPr>
          <a:xfrm>
            <a:off x="1522052" y="2127159"/>
            <a:ext cx="933855"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AEGIS</a:t>
            </a:r>
          </a:p>
        </p:txBody>
      </p:sp>
      <p:sp>
        <p:nvSpPr>
          <p:cNvPr id="11" name="TextBox 9"/>
          <p:cNvSpPr txBox="1"/>
          <p:nvPr/>
        </p:nvSpPr>
        <p:spPr>
          <a:xfrm>
            <a:off x="3791197" y="2953231"/>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2007</a:t>
            </a:r>
            <a:endParaRPr lang="en-US" dirty="0">
              <a:latin typeface="等线" panose="02010600030101010101" pitchFamily="2" charset="-122"/>
              <a:ea typeface="等线" panose="02010600030101010101" pitchFamily="2" charset="-122"/>
            </a:endParaRPr>
          </a:p>
        </p:txBody>
      </p:sp>
      <p:sp>
        <p:nvSpPr>
          <p:cNvPr id="12" name="TextBox 10"/>
          <p:cNvSpPr txBox="1"/>
          <p:nvPr/>
        </p:nvSpPr>
        <p:spPr>
          <a:xfrm>
            <a:off x="4765387" y="2957066"/>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2010</a:t>
            </a:r>
            <a:endParaRPr lang="en-US" dirty="0">
              <a:latin typeface="等线" panose="02010600030101010101" pitchFamily="2" charset="-122"/>
              <a:ea typeface="等线" panose="02010600030101010101" pitchFamily="2" charset="-122"/>
            </a:endParaRPr>
          </a:p>
        </p:txBody>
      </p:sp>
      <p:sp>
        <p:nvSpPr>
          <p:cNvPr id="13" name="TextBox 11"/>
          <p:cNvSpPr txBox="1"/>
          <p:nvPr/>
        </p:nvSpPr>
        <p:spPr>
          <a:xfrm>
            <a:off x="5664871" y="2957066"/>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2011</a:t>
            </a:r>
            <a:endParaRPr lang="en-US" dirty="0">
              <a:latin typeface="等线" panose="02010600030101010101" pitchFamily="2" charset="-122"/>
              <a:ea typeface="等线" panose="02010600030101010101" pitchFamily="2" charset="-122"/>
            </a:endParaRPr>
          </a:p>
        </p:txBody>
      </p:sp>
      <p:sp>
        <p:nvSpPr>
          <p:cNvPr id="14" name="TextBox 12"/>
          <p:cNvSpPr txBox="1"/>
          <p:nvPr/>
        </p:nvSpPr>
        <p:spPr>
          <a:xfrm>
            <a:off x="6449308" y="2957066"/>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2013</a:t>
            </a:r>
            <a:endParaRPr lang="en-US" dirty="0">
              <a:latin typeface="等线" panose="02010600030101010101" pitchFamily="2" charset="-122"/>
              <a:ea typeface="等线" panose="02010600030101010101" pitchFamily="2" charset="-122"/>
            </a:endParaRPr>
          </a:p>
        </p:txBody>
      </p:sp>
      <p:sp>
        <p:nvSpPr>
          <p:cNvPr id="15" name="TextBox 13"/>
          <p:cNvSpPr txBox="1"/>
          <p:nvPr/>
        </p:nvSpPr>
        <p:spPr>
          <a:xfrm>
            <a:off x="7311442" y="2937252"/>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2016</a:t>
            </a:r>
            <a:endParaRPr lang="en-US" dirty="0">
              <a:latin typeface="等线" panose="02010600030101010101" pitchFamily="2" charset="-122"/>
              <a:ea typeface="等线" panose="02010600030101010101" pitchFamily="2" charset="-122"/>
            </a:endParaRPr>
          </a:p>
        </p:txBody>
      </p:sp>
      <p:sp>
        <p:nvSpPr>
          <p:cNvPr id="16" name="TextBox 14"/>
          <p:cNvSpPr txBox="1"/>
          <p:nvPr/>
        </p:nvSpPr>
        <p:spPr>
          <a:xfrm>
            <a:off x="8161122" y="2932470"/>
            <a:ext cx="759535"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2017</a:t>
            </a:r>
            <a:endParaRPr lang="en-US" dirty="0">
              <a:latin typeface="等线" panose="02010600030101010101" pitchFamily="2" charset="-122"/>
              <a:ea typeface="等线" panose="02010600030101010101" pitchFamily="2" charset="-122"/>
            </a:endParaRPr>
          </a:p>
        </p:txBody>
      </p:sp>
      <p:sp>
        <p:nvSpPr>
          <p:cNvPr id="17" name="TextBox 15"/>
          <p:cNvSpPr txBox="1"/>
          <p:nvPr/>
        </p:nvSpPr>
        <p:spPr>
          <a:xfrm>
            <a:off x="6153979" y="1608403"/>
            <a:ext cx="1478734"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HyperCoffer</a:t>
            </a:r>
          </a:p>
        </p:txBody>
      </p:sp>
      <p:sp>
        <p:nvSpPr>
          <p:cNvPr id="18" name="TextBox 16"/>
          <p:cNvSpPr txBox="1"/>
          <p:nvPr/>
        </p:nvSpPr>
        <p:spPr>
          <a:xfrm>
            <a:off x="7055209" y="2094893"/>
            <a:ext cx="1177631"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Intel</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SGX</a:t>
            </a:r>
            <a:endParaRPr lang="en-US" dirty="0">
              <a:latin typeface="等线" panose="02010600030101010101" pitchFamily="2" charset="-122"/>
              <a:ea typeface="等线" panose="02010600030101010101" pitchFamily="2" charset="-122"/>
            </a:endParaRPr>
          </a:p>
        </p:txBody>
      </p:sp>
      <p:sp>
        <p:nvSpPr>
          <p:cNvPr id="19" name="TextBox 17"/>
          <p:cNvSpPr txBox="1"/>
          <p:nvPr/>
        </p:nvSpPr>
        <p:spPr>
          <a:xfrm>
            <a:off x="7777395" y="1201316"/>
            <a:ext cx="1366605"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AMD</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SME</a:t>
            </a:r>
            <a:endParaRPr lang="en-US" dirty="0">
              <a:latin typeface="等线" panose="02010600030101010101" pitchFamily="2" charset="-122"/>
              <a:ea typeface="等线" panose="02010600030101010101" pitchFamily="2" charset="-122"/>
            </a:endParaRPr>
          </a:p>
        </p:txBody>
      </p:sp>
      <p:sp>
        <p:nvSpPr>
          <p:cNvPr id="20" name="TextBox 18"/>
          <p:cNvSpPr txBox="1"/>
          <p:nvPr/>
        </p:nvSpPr>
        <p:spPr>
          <a:xfrm>
            <a:off x="5414612" y="2150808"/>
            <a:ext cx="1284243" cy="369332"/>
          </a:xfrm>
          <a:prstGeom prst="rect">
            <a:avLst/>
          </a:prstGeom>
          <a:noFill/>
        </p:spPr>
        <p:txBody>
          <a:bodyPr wrap="square" rtlCol="0">
            <a:spAutoFit/>
          </a:bodyPr>
          <a:lstStyle/>
          <a:p>
            <a:r>
              <a:rPr lang="en-US" dirty="0" err="1">
                <a:latin typeface="等线" panose="02010600030101010101" pitchFamily="2" charset="-122"/>
                <a:ea typeface="等线" panose="02010600030101010101" pitchFamily="2" charset="-122"/>
              </a:rPr>
              <a:t>SecureME</a:t>
            </a:r>
            <a:endParaRPr lang="en-US" dirty="0">
              <a:latin typeface="等线" panose="02010600030101010101" pitchFamily="2" charset="-122"/>
              <a:ea typeface="等线" panose="02010600030101010101" pitchFamily="2" charset="-122"/>
            </a:endParaRPr>
          </a:p>
        </p:txBody>
      </p:sp>
      <p:sp>
        <p:nvSpPr>
          <p:cNvPr id="21" name="TextBox 19"/>
          <p:cNvSpPr txBox="1"/>
          <p:nvPr/>
        </p:nvSpPr>
        <p:spPr>
          <a:xfrm>
            <a:off x="4645608" y="1658211"/>
            <a:ext cx="1019263"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Bastion</a:t>
            </a:r>
          </a:p>
        </p:txBody>
      </p:sp>
      <p:sp>
        <p:nvSpPr>
          <p:cNvPr id="22" name="TextBox 20"/>
          <p:cNvSpPr txBox="1"/>
          <p:nvPr/>
        </p:nvSpPr>
        <p:spPr>
          <a:xfrm>
            <a:off x="3551639" y="2086275"/>
            <a:ext cx="1379120" cy="369332"/>
          </a:xfrm>
          <a:prstGeom prst="rect">
            <a:avLst/>
          </a:prstGeom>
          <a:noFill/>
        </p:spPr>
        <p:txBody>
          <a:bodyPr wrap="square" rtlCol="0">
            <a:spAutoFit/>
          </a:bodyPr>
          <a:lstStyle/>
          <a:p>
            <a:r>
              <a:rPr lang="en-US" dirty="0">
                <a:latin typeface="等线" panose="02010600030101010101" pitchFamily="2" charset="-122"/>
                <a:ea typeface="等线" panose="02010600030101010101" pitchFamily="2" charset="-122"/>
              </a:rPr>
              <a:t>AISE</a:t>
            </a:r>
            <a:r>
              <a:rPr lang="en-US" altLang="zh-CN" dirty="0">
                <a:latin typeface="等线" panose="02010600030101010101" pitchFamily="2" charset="-122"/>
                <a:ea typeface="等线" panose="02010600030101010101" pitchFamily="2" charset="-122"/>
              </a:rPr>
              <a:t>-BMT</a:t>
            </a:r>
            <a:endParaRPr lang="en-US" dirty="0">
              <a:latin typeface="等线" panose="02010600030101010101" pitchFamily="2" charset="-122"/>
              <a:ea typeface="等线" panose="02010600030101010101" pitchFamily="2" charset="-122"/>
            </a:endParaRPr>
          </a:p>
        </p:txBody>
      </p:sp>
      <p:sp>
        <p:nvSpPr>
          <p:cNvPr id="23" name="TextBox 21"/>
          <p:cNvSpPr txBox="1"/>
          <p:nvPr/>
        </p:nvSpPr>
        <p:spPr>
          <a:xfrm>
            <a:off x="453828" y="3994119"/>
            <a:ext cx="3508871" cy="400110"/>
          </a:xfrm>
          <a:prstGeom prst="rect">
            <a:avLst/>
          </a:prstGeom>
          <a:noFill/>
        </p:spPr>
        <p:txBody>
          <a:bodyPr wrap="square" rtlCol="0">
            <a:spAutoFit/>
          </a:bodyPr>
          <a:lstStyle/>
          <a:p>
            <a:r>
              <a:rPr lang="en-US" sz="2000" dirty="0">
                <a:solidFill>
                  <a:srgbClr val="0096FF"/>
                </a:solidFill>
                <a:latin typeface="等线" panose="02010600030101010101" pitchFamily="2" charset="-122"/>
                <a:ea typeface="等线" panose="02010600030101010101" pitchFamily="2" charset="-122"/>
              </a:rPr>
              <a:t>Counter</a:t>
            </a:r>
            <a:r>
              <a:rPr lang="en-US" altLang="zh-CN" sz="2000" dirty="0">
                <a:solidFill>
                  <a:srgbClr val="0096FF"/>
                </a:solidFill>
                <a:latin typeface="等线" panose="02010600030101010101" pitchFamily="2" charset="-122"/>
                <a:ea typeface="等线" panose="02010600030101010101" pitchFamily="2" charset="-122"/>
              </a:rPr>
              <a:t>-mode</a:t>
            </a:r>
            <a:r>
              <a:rPr lang="zh-CN" altLang="en-US" sz="2000" dirty="0">
                <a:solidFill>
                  <a:srgbClr val="0096FF"/>
                </a:solidFill>
                <a:latin typeface="等线" panose="02010600030101010101" pitchFamily="2" charset="-122"/>
                <a:ea typeface="等线" panose="02010600030101010101" pitchFamily="2" charset="-122"/>
              </a:rPr>
              <a:t> </a:t>
            </a:r>
            <a:r>
              <a:rPr lang="en-US" altLang="zh-CN" sz="2000" dirty="0">
                <a:solidFill>
                  <a:srgbClr val="0096FF"/>
                </a:solidFill>
                <a:latin typeface="等线" panose="02010600030101010101" pitchFamily="2" charset="-122"/>
                <a:ea typeface="等线" panose="02010600030101010101" pitchFamily="2" charset="-122"/>
              </a:rPr>
              <a:t>encryption</a:t>
            </a:r>
          </a:p>
        </p:txBody>
      </p:sp>
      <p:sp>
        <p:nvSpPr>
          <p:cNvPr id="24" name="TextBox 22"/>
          <p:cNvSpPr txBox="1"/>
          <p:nvPr/>
        </p:nvSpPr>
        <p:spPr>
          <a:xfrm>
            <a:off x="453828" y="4450888"/>
            <a:ext cx="4415780" cy="400110"/>
          </a:xfrm>
          <a:prstGeom prst="rect">
            <a:avLst/>
          </a:prstGeom>
          <a:noFill/>
        </p:spPr>
        <p:txBody>
          <a:bodyPr wrap="square" rtlCol="0">
            <a:spAutoFit/>
          </a:bodyPr>
          <a:lstStyle/>
          <a:p>
            <a:r>
              <a:rPr lang="en-US" altLang="zh-CN" sz="2000" dirty="0">
                <a:solidFill>
                  <a:srgbClr val="0096FF"/>
                </a:solidFill>
                <a:latin typeface="等线" panose="02010600030101010101" pitchFamily="2" charset="-122"/>
                <a:ea typeface="等线" panose="02010600030101010101" pitchFamily="2" charset="-122"/>
              </a:rPr>
              <a:t>Merkle-tree</a:t>
            </a:r>
            <a:r>
              <a:rPr lang="zh-CN" altLang="en-US" sz="2000" dirty="0">
                <a:solidFill>
                  <a:srgbClr val="0096FF"/>
                </a:solidFill>
                <a:latin typeface="等线" panose="02010600030101010101" pitchFamily="2" charset="-122"/>
                <a:ea typeface="等线" panose="02010600030101010101" pitchFamily="2" charset="-122"/>
              </a:rPr>
              <a:t> </a:t>
            </a:r>
            <a:r>
              <a:rPr lang="en-US" altLang="zh-CN" sz="2000" dirty="0">
                <a:solidFill>
                  <a:srgbClr val="0096FF"/>
                </a:solidFill>
                <a:latin typeface="等线" panose="02010600030101010101" pitchFamily="2" charset="-122"/>
                <a:ea typeface="等线" panose="02010600030101010101" pitchFamily="2" charset="-122"/>
              </a:rPr>
              <a:t>based</a:t>
            </a:r>
            <a:r>
              <a:rPr lang="zh-CN" altLang="en-US" sz="2000" dirty="0">
                <a:solidFill>
                  <a:srgbClr val="0096FF"/>
                </a:solidFill>
                <a:latin typeface="等线" panose="02010600030101010101" pitchFamily="2" charset="-122"/>
                <a:ea typeface="等线" panose="02010600030101010101" pitchFamily="2" charset="-122"/>
              </a:rPr>
              <a:t> </a:t>
            </a:r>
            <a:r>
              <a:rPr lang="en-US" altLang="zh-CN" sz="2000" dirty="0">
                <a:solidFill>
                  <a:srgbClr val="0096FF"/>
                </a:solidFill>
                <a:latin typeface="等线" panose="02010600030101010101" pitchFamily="2" charset="-122"/>
                <a:ea typeface="等线" panose="02010600030101010101" pitchFamily="2" charset="-122"/>
              </a:rPr>
              <a:t>integrity</a:t>
            </a:r>
            <a:r>
              <a:rPr lang="zh-CN" altLang="en-US" sz="2000" dirty="0">
                <a:solidFill>
                  <a:srgbClr val="0096FF"/>
                </a:solidFill>
                <a:latin typeface="等线" panose="02010600030101010101" pitchFamily="2" charset="-122"/>
                <a:ea typeface="等线" panose="02010600030101010101" pitchFamily="2" charset="-122"/>
              </a:rPr>
              <a:t> </a:t>
            </a:r>
            <a:r>
              <a:rPr lang="en-US" altLang="zh-CN" sz="2000" dirty="0">
                <a:solidFill>
                  <a:srgbClr val="0096FF"/>
                </a:solidFill>
                <a:latin typeface="等线" panose="02010600030101010101" pitchFamily="2" charset="-122"/>
                <a:ea typeface="等线" panose="02010600030101010101" pitchFamily="2" charset="-122"/>
              </a:rPr>
              <a:t>check</a:t>
            </a:r>
          </a:p>
        </p:txBody>
      </p:sp>
    </p:spTree>
    <p:extLst>
      <p:ext uri="{BB962C8B-B14F-4D97-AF65-F5344CB8AC3E}">
        <p14:creationId xmlns:p14="http://schemas.microsoft.com/office/powerpoint/2010/main" val="17472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Counter-Mode Encryption</a:t>
            </a:r>
          </a:p>
        </p:txBody>
      </p:sp>
      <p:pic>
        <p:nvPicPr>
          <p:cNvPr id="4" name="Picture 3"/>
          <p:cNvPicPr>
            <a:picLocks noChangeAspect="1"/>
          </p:cNvPicPr>
          <p:nvPr/>
        </p:nvPicPr>
        <p:blipFill>
          <a:blip r:embed="rId2"/>
          <a:stretch>
            <a:fillRect/>
          </a:stretch>
        </p:blipFill>
        <p:spPr>
          <a:xfrm>
            <a:off x="323528" y="1417340"/>
            <a:ext cx="5982846" cy="3730045"/>
          </a:xfrm>
          <a:prstGeom prst="rect">
            <a:avLst/>
          </a:prstGeom>
        </p:spPr>
      </p:pic>
      <p:sp>
        <p:nvSpPr>
          <p:cNvPr id="5" name="TextBox 4"/>
          <p:cNvSpPr txBox="1"/>
          <p:nvPr/>
        </p:nvSpPr>
        <p:spPr>
          <a:xfrm>
            <a:off x="6306374" y="3937620"/>
            <a:ext cx="312194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Security</a:t>
            </a: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a:t>
            </a:r>
            <a:r>
              <a:rPr kumimoji="0" lang="zh-CN" alt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 </a:t>
            </a:r>
            <a:r>
              <a:rPr kumimoji="0" 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Pad</a:t>
            </a:r>
            <a:r>
              <a:rPr kumimoji="0" lang="zh-CN" alt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 </a:t>
            </a: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is</a:t>
            </a:r>
            <a:r>
              <a:rPr kumimoji="0" lang="zh-CN" alt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 </a:t>
            </a: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unique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Approaches:</a:t>
            </a:r>
            <a:r>
              <a:rPr kumimoji="0" lang="zh-CN" alt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 </a:t>
            </a:r>
            <a:endPar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	global</a:t>
            </a:r>
            <a:r>
              <a:rPr kumimoji="0" lang="zh-CN" alt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 </a:t>
            </a: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counter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	block</a:t>
            </a:r>
            <a:r>
              <a:rPr kumimoji="0" lang="zh-CN" altLang="en-US" sz="1500" b="0" i="0" u="none" strike="noStrike" kern="1200" cap="none" spc="0" normalizeH="0" baseline="0" noProof="0" dirty="0">
                <a:ln>
                  <a:noFill/>
                </a:ln>
                <a:solidFill>
                  <a:srgbClr val="000000"/>
                </a:solidFill>
                <a:effectLst/>
                <a:uLnTx/>
                <a:uFillTx/>
                <a:latin typeface="Arial" panose="020B0604020202020204"/>
                <a:ea typeface="微软雅黑"/>
                <a:cs typeface="+mn-cs"/>
              </a:rPr>
              <a:t> </a:t>
            </a:r>
            <a:r>
              <a:rPr kumimoji="0" lang="en-US" altLang="zh-CN" sz="1500" b="0" i="0" u="none" strike="noStrike" kern="1200" cap="none" spc="0" normalizeH="0" baseline="0" noProof="0" dirty="0">
                <a:ln>
                  <a:noFill/>
                </a:ln>
                <a:solidFill>
                  <a:srgbClr val="000000"/>
                </a:solidFill>
                <a:effectLst/>
                <a:uLnTx/>
                <a:uFillTx/>
                <a:latin typeface="Arial" panose="020B0604020202020204"/>
                <a:ea typeface="微软雅黑"/>
                <a:cs typeface="+mn-cs"/>
              </a:rPr>
              <a:t>address</a:t>
            </a:r>
          </a:p>
        </p:txBody>
      </p:sp>
    </p:spTree>
    <p:extLst>
      <p:ext uri="{BB962C8B-B14F-4D97-AF65-F5344CB8AC3E}">
        <p14:creationId xmlns:p14="http://schemas.microsoft.com/office/powerpoint/2010/main" val="4174917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Counter-Mode Encryption Problems</a:t>
            </a:r>
          </a:p>
        </p:txBody>
      </p:sp>
      <p:sp>
        <p:nvSpPr>
          <p:cNvPr id="3" name="Content Placeholder 2"/>
          <p:cNvSpPr>
            <a:spLocks noGrp="1"/>
          </p:cNvSpPr>
          <p:nvPr>
            <p:ph idx="1"/>
          </p:nvPr>
        </p:nvSpPr>
        <p:spPr/>
        <p:txBody>
          <a:bodyPr/>
          <a:lstStyle/>
          <a:p>
            <a:r>
              <a:rPr lang="en-US" dirty="0"/>
              <a:t>Seed</a:t>
            </a:r>
            <a:r>
              <a:rPr lang="zh-CN" altLang="en-US" dirty="0"/>
              <a:t> </a:t>
            </a:r>
            <a:r>
              <a:rPr lang="en-US" altLang="zh-CN" dirty="0"/>
              <a:t>with</a:t>
            </a:r>
            <a:r>
              <a:rPr lang="zh-CN" altLang="en-US" dirty="0"/>
              <a:t> </a:t>
            </a:r>
            <a:r>
              <a:rPr lang="en-US" altLang="zh-CN" dirty="0"/>
              <a:t>g</a:t>
            </a:r>
            <a:r>
              <a:rPr lang="en-US" dirty="0"/>
              <a:t>lobal</a:t>
            </a:r>
            <a:r>
              <a:rPr lang="zh-CN" altLang="en-US" dirty="0"/>
              <a:t> </a:t>
            </a:r>
            <a:r>
              <a:rPr lang="en-US" altLang="zh-CN" dirty="0"/>
              <a:t>counter</a:t>
            </a:r>
          </a:p>
          <a:p>
            <a:pPr lvl="1"/>
            <a:r>
              <a:rPr lang="en-US" dirty="0"/>
              <a:t>Counter</a:t>
            </a:r>
            <a:r>
              <a:rPr lang="zh-CN" altLang="en-US" dirty="0"/>
              <a:t> </a:t>
            </a:r>
            <a:r>
              <a:rPr lang="en-US" altLang="zh-CN" dirty="0"/>
              <a:t>reuse</a:t>
            </a:r>
          </a:p>
          <a:p>
            <a:pPr lvl="1"/>
            <a:r>
              <a:rPr lang="en-US" dirty="0"/>
              <a:t>Large on-chip counter cache storage</a:t>
            </a:r>
          </a:p>
          <a:p>
            <a:r>
              <a:rPr lang="en-US" dirty="0"/>
              <a:t>Seed</a:t>
            </a:r>
            <a:r>
              <a:rPr lang="zh-CN" altLang="en-US" dirty="0"/>
              <a:t> </a:t>
            </a:r>
            <a:r>
              <a:rPr lang="en-US" altLang="zh-CN" dirty="0"/>
              <a:t>with</a:t>
            </a:r>
            <a:r>
              <a:rPr lang="zh-CN" altLang="en-US" dirty="0"/>
              <a:t> </a:t>
            </a:r>
            <a:r>
              <a:rPr lang="en-US" altLang="zh-CN" dirty="0"/>
              <a:t>b</a:t>
            </a:r>
            <a:r>
              <a:rPr lang="en-US" dirty="0"/>
              <a:t>lock</a:t>
            </a:r>
            <a:r>
              <a:rPr lang="zh-CN" altLang="en-US" dirty="0"/>
              <a:t> </a:t>
            </a:r>
            <a:r>
              <a:rPr lang="en-US" altLang="zh-CN" dirty="0"/>
              <a:t>address</a:t>
            </a:r>
          </a:p>
          <a:p>
            <a:pPr lvl="1"/>
            <a:r>
              <a:rPr lang="en-US" dirty="0"/>
              <a:t>Physical</a:t>
            </a:r>
            <a:r>
              <a:rPr lang="zh-CN" altLang="en-US" dirty="0"/>
              <a:t> </a:t>
            </a:r>
            <a:r>
              <a:rPr lang="en-US" altLang="zh-CN" dirty="0"/>
              <a:t>address</a:t>
            </a:r>
            <a:r>
              <a:rPr lang="zh-CN" altLang="en-US" dirty="0"/>
              <a:t> </a:t>
            </a:r>
            <a:r>
              <a:rPr lang="en-US" altLang="zh-CN" dirty="0"/>
              <a:t>may</a:t>
            </a:r>
            <a:r>
              <a:rPr lang="zh-CN" altLang="en-US" dirty="0"/>
              <a:t> </a:t>
            </a:r>
            <a:r>
              <a:rPr lang="en-US" altLang="zh-CN" dirty="0"/>
              <a:t>change</a:t>
            </a:r>
            <a:r>
              <a:rPr lang="zh-CN" altLang="en-US" dirty="0"/>
              <a:t> </a:t>
            </a:r>
            <a:r>
              <a:rPr lang="en-US" altLang="zh-CN" dirty="0"/>
              <a:t>due</a:t>
            </a:r>
            <a:r>
              <a:rPr lang="zh-CN" altLang="en-US" dirty="0"/>
              <a:t> </a:t>
            </a:r>
            <a:r>
              <a:rPr lang="en-US" altLang="zh-CN" dirty="0"/>
              <a:t>to</a:t>
            </a:r>
            <a:r>
              <a:rPr lang="zh-CN" altLang="en-US" dirty="0"/>
              <a:t> </a:t>
            </a:r>
            <a:r>
              <a:rPr lang="en-US" altLang="zh-CN" dirty="0"/>
              <a:t>page</a:t>
            </a:r>
            <a:r>
              <a:rPr lang="zh-CN" altLang="en-US" dirty="0"/>
              <a:t> </a:t>
            </a:r>
            <a:r>
              <a:rPr lang="en-US" altLang="zh-CN" dirty="0"/>
              <a:t>swap</a:t>
            </a:r>
          </a:p>
          <a:p>
            <a:pPr lvl="1"/>
            <a:r>
              <a:rPr lang="en-US" dirty="0"/>
              <a:t>Virtual</a:t>
            </a:r>
            <a:r>
              <a:rPr lang="zh-CN" altLang="en-US" dirty="0"/>
              <a:t> </a:t>
            </a:r>
            <a:r>
              <a:rPr lang="en-US" altLang="zh-CN" dirty="0"/>
              <a:t>address</a:t>
            </a:r>
            <a:r>
              <a:rPr lang="zh-CN" altLang="en-US" dirty="0"/>
              <a:t> </a:t>
            </a:r>
            <a:r>
              <a:rPr lang="en-US" altLang="zh-CN" dirty="0"/>
              <a:t>is</a:t>
            </a:r>
            <a:r>
              <a:rPr lang="zh-CN" altLang="en-US" dirty="0"/>
              <a:t> </a:t>
            </a:r>
            <a:r>
              <a:rPr lang="en-US" altLang="zh-CN" dirty="0"/>
              <a:t>vulnerable</a:t>
            </a:r>
            <a:r>
              <a:rPr lang="zh-CN" altLang="en-US" dirty="0"/>
              <a:t> </a:t>
            </a:r>
            <a:r>
              <a:rPr lang="en-US" altLang="zh-CN" dirty="0"/>
              <a:t>to</a:t>
            </a:r>
            <a:r>
              <a:rPr lang="zh-CN" altLang="en-US" dirty="0"/>
              <a:t> </a:t>
            </a:r>
            <a:r>
              <a:rPr lang="en-US" altLang="zh-CN" dirty="0"/>
              <a:t>pad</a:t>
            </a:r>
            <a:r>
              <a:rPr lang="zh-CN" altLang="en-US" dirty="0"/>
              <a:t> </a:t>
            </a:r>
            <a:r>
              <a:rPr lang="en-US" altLang="zh-CN" dirty="0"/>
              <a:t>reuse</a:t>
            </a:r>
            <a:endParaRPr lang="en-US" dirty="0"/>
          </a:p>
        </p:txBody>
      </p:sp>
    </p:spTree>
    <p:extLst>
      <p:ext uri="{BB962C8B-B14F-4D97-AF65-F5344CB8AC3E}">
        <p14:creationId xmlns:p14="http://schemas.microsoft.com/office/powerpoint/2010/main" val="200587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Hypervisor</a:t>
            </a:r>
            <a:r>
              <a:rPr lang="zh-CN" altLang="en-US" dirty="0"/>
              <a:t> </a:t>
            </a:r>
            <a:r>
              <a:rPr lang="en-US" altLang="zh-CN" dirty="0"/>
              <a:t>is</a:t>
            </a:r>
            <a:r>
              <a:rPr lang="zh-CN" altLang="en-US" dirty="0"/>
              <a:t> </a:t>
            </a:r>
            <a:r>
              <a:rPr lang="en-US" altLang="zh-CN" dirty="0"/>
              <a:t>Getting</a:t>
            </a:r>
            <a:r>
              <a:rPr lang="zh-CN" altLang="en-US" dirty="0"/>
              <a:t> </a:t>
            </a:r>
            <a:r>
              <a:rPr lang="en-US" altLang="zh-CN" dirty="0"/>
              <a:t>Bigger</a:t>
            </a:r>
            <a:endParaRPr kumimoji="1" lang="zh-CN" altLang="en-US" dirty="0"/>
          </a:p>
        </p:txBody>
      </p:sp>
      <p:graphicFrame>
        <p:nvGraphicFramePr>
          <p:cNvPr id="4" name="图表 9"/>
          <p:cNvGraphicFramePr>
            <a:graphicFrameLocks/>
          </p:cNvGraphicFramePr>
          <p:nvPr/>
        </p:nvGraphicFramePr>
        <p:xfrm>
          <a:off x="611560" y="1537354"/>
          <a:ext cx="5883826" cy="210023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12"/>
          <p:cNvSpPr/>
          <p:nvPr/>
        </p:nvSpPr>
        <p:spPr>
          <a:xfrm>
            <a:off x="6587227" y="2821553"/>
            <a:ext cx="1754983" cy="40604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Narrow" pitchFamily="34" charset="0"/>
              </a:rPr>
              <a:t>VMM</a:t>
            </a:r>
          </a:p>
        </p:txBody>
      </p:sp>
      <p:sp>
        <p:nvSpPr>
          <p:cNvPr id="6" name="Rectangle 17"/>
          <p:cNvSpPr/>
          <p:nvPr/>
        </p:nvSpPr>
        <p:spPr>
          <a:xfrm>
            <a:off x="6325584" y="3348536"/>
            <a:ext cx="2306929" cy="338554"/>
          </a:xfrm>
          <a:prstGeom prst="rect">
            <a:avLst/>
          </a:prstGeom>
        </p:spPr>
        <p:txBody>
          <a:bodyPr wrap="none">
            <a:spAutoFit/>
          </a:bodyPr>
          <a:lstStyle/>
          <a:p>
            <a:pPr algn="ctr"/>
            <a:r>
              <a:rPr lang="en-US" sz="1600" b="1" i="1" dirty="0">
                <a:solidFill>
                  <a:schemeClr val="tx1"/>
                </a:solidFill>
              </a:rPr>
              <a:t>Trusted Computing Base</a:t>
            </a:r>
          </a:p>
        </p:txBody>
      </p:sp>
      <p:sp>
        <p:nvSpPr>
          <p:cNvPr id="7" name="TextBox 1"/>
          <p:cNvSpPr txBox="1"/>
          <p:nvPr/>
        </p:nvSpPr>
        <p:spPr>
          <a:xfrm>
            <a:off x="457200" y="3927844"/>
            <a:ext cx="8528754" cy="984885"/>
          </a:xfrm>
          <a:prstGeom prst="rect">
            <a:avLst/>
          </a:prstGeom>
          <a:noFill/>
        </p:spPr>
        <p:txBody>
          <a:bodyPr wrap="square" rtlCol="0">
            <a:spAutoFit/>
          </a:bodyPr>
          <a:lstStyle/>
          <a:p>
            <a:pPr marL="342900" indent="-342900">
              <a:spcBef>
                <a:spcPts val="1200"/>
              </a:spcBef>
              <a:buFont typeface="Arial" pitchFamily="34" charset="0"/>
              <a:buChar char="•"/>
            </a:pPr>
            <a:r>
              <a:rPr lang="en-US" sz="2400" dirty="0"/>
              <a:t>The TCB contains virtualization stack</a:t>
            </a:r>
          </a:p>
          <a:p>
            <a:pPr marL="342900" indent="-342900">
              <a:spcBef>
                <a:spcPts val="1200"/>
              </a:spcBef>
              <a:buFont typeface="Arial" pitchFamily="34" charset="0"/>
              <a:buChar char="•"/>
            </a:pPr>
            <a:r>
              <a:rPr lang="en-US" sz="2400" dirty="0"/>
              <a:t>The TCB size is larger than 9 Million LOCs</a:t>
            </a:r>
          </a:p>
        </p:txBody>
      </p:sp>
      <p:sp>
        <p:nvSpPr>
          <p:cNvPr id="8" name="矩形 7"/>
          <p:cNvSpPr/>
          <p:nvPr/>
        </p:nvSpPr>
        <p:spPr>
          <a:xfrm>
            <a:off x="6305271" y="1446961"/>
            <a:ext cx="1512168" cy="338554"/>
          </a:xfrm>
          <a:prstGeom prst="rect">
            <a:avLst/>
          </a:prstGeom>
        </p:spPr>
        <p:txBody>
          <a:bodyPr wrap="square">
            <a:spAutoFit/>
          </a:bodyPr>
          <a:lstStyle/>
          <a:p>
            <a:pPr algn="ctr"/>
            <a:r>
              <a:rPr lang="en-US" altLang="zh-CN" sz="1600" b="1" dirty="0"/>
              <a:t>Control VM</a:t>
            </a:r>
          </a:p>
        </p:txBody>
      </p:sp>
      <p:sp>
        <p:nvSpPr>
          <p:cNvPr id="9" name="矩形 8"/>
          <p:cNvSpPr/>
          <p:nvPr/>
        </p:nvSpPr>
        <p:spPr>
          <a:xfrm>
            <a:off x="6587227" y="1748278"/>
            <a:ext cx="948267" cy="49022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Narrow" pitchFamily="34" charset="0"/>
              </a:rPr>
              <a:t>Tools</a:t>
            </a:r>
            <a:endParaRPr lang="zh-CN" altLang="en-US" sz="1600" b="1" dirty="0">
              <a:latin typeface="Arial Narrow" pitchFamily="34" charset="0"/>
            </a:endParaRPr>
          </a:p>
        </p:txBody>
      </p:sp>
      <p:sp>
        <p:nvSpPr>
          <p:cNvPr id="10" name="矩形 9"/>
          <p:cNvSpPr/>
          <p:nvPr/>
        </p:nvSpPr>
        <p:spPr>
          <a:xfrm>
            <a:off x="6587227" y="2266727"/>
            <a:ext cx="948267" cy="50904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Narrow" pitchFamily="34" charset="0"/>
              </a:rPr>
              <a:t>Kernel</a:t>
            </a:r>
            <a:endParaRPr lang="zh-CN" altLang="en-US" sz="1600" b="1" dirty="0">
              <a:latin typeface="Arial Narrow" pitchFamily="34" charset="0"/>
            </a:endParaRPr>
          </a:p>
        </p:txBody>
      </p:sp>
      <p:sp>
        <p:nvSpPr>
          <p:cNvPr id="11" name="Rectangle 15"/>
          <p:cNvSpPr/>
          <p:nvPr/>
        </p:nvSpPr>
        <p:spPr>
          <a:xfrm>
            <a:off x="7627017" y="1767093"/>
            <a:ext cx="715188" cy="980459"/>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rial Narrow" pitchFamily="34" charset="0"/>
                <a:cs typeface="Arial Narrow"/>
              </a:rPr>
              <a:t>Guest</a:t>
            </a:r>
          </a:p>
          <a:p>
            <a:pPr algn="ctr"/>
            <a:r>
              <a:rPr lang="en-US" sz="1600" b="1" dirty="0">
                <a:solidFill>
                  <a:schemeClr val="tx1"/>
                </a:solidFill>
                <a:latin typeface="Arial Narrow" pitchFamily="34" charset="0"/>
                <a:cs typeface="Arial Narrow"/>
              </a:rPr>
              <a:t>VM</a:t>
            </a:r>
          </a:p>
        </p:txBody>
      </p:sp>
    </p:spTree>
    <p:extLst>
      <p:ext uri="{BB962C8B-B14F-4D97-AF65-F5344CB8AC3E}">
        <p14:creationId xmlns:p14="http://schemas.microsoft.com/office/powerpoint/2010/main" val="126607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7114" y="1362382"/>
            <a:ext cx="5129866" cy="3713874"/>
          </a:xfrm>
          <a:prstGeom prst="rect">
            <a:avLst/>
          </a:prstGeom>
        </p:spPr>
      </p:pic>
      <p:sp>
        <p:nvSpPr>
          <p:cNvPr id="2" name="Title 1"/>
          <p:cNvSpPr>
            <a:spLocks noGrp="1"/>
          </p:cNvSpPr>
          <p:nvPr>
            <p:ph type="title"/>
          </p:nvPr>
        </p:nvSpPr>
        <p:spPr/>
        <p:txBody>
          <a:bodyPr>
            <a:normAutofit/>
          </a:bodyPr>
          <a:lstStyle/>
          <a:p>
            <a:r>
              <a:rPr lang="en-US" dirty="0"/>
              <a:t> Address Independent Seed Encryption</a:t>
            </a:r>
          </a:p>
        </p:txBody>
      </p:sp>
      <p:sp>
        <p:nvSpPr>
          <p:cNvPr id="3" name="Content Placeholder 2"/>
          <p:cNvSpPr>
            <a:spLocks noGrp="1"/>
          </p:cNvSpPr>
          <p:nvPr>
            <p:ph idx="1"/>
          </p:nvPr>
        </p:nvSpPr>
        <p:spPr>
          <a:xfrm>
            <a:off x="457200" y="1333501"/>
            <a:ext cx="3754760" cy="3771636"/>
          </a:xfrm>
        </p:spPr>
        <p:txBody>
          <a:bodyPr>
            <a:normAutofit/>
          </a:bodyPr>
          <a:lstStyle/>
          <a:p>
            <a:r>
              <a:rPr lang="en-US" sz="2000" dirty="0"/>
              <a:t>For each chunk in the memory, its seed is</a:t>
            </a:r>
            <a:r>
              <a:rPr lang="zh-CN" altLang="en-US" sz="2000" dirty="0"/>
              <a:t> </a:t>
            </a:r>
            <a:r>
              <a:rPr lang="en-US" sz="2000" dirty="0"/>
              <a:t>the concatenation of</a:t>
            </a:r>
            <a:r>
              <a:rPr lang="en-US" altLang="zh-CN" sz="2000" dirty="0"/>
              <a:t>:</a:t>
            </a:r>
          </a:p>
          <a:p>
            <a:pPr lvl="1"/>
            <a:r>
              <a:rPr lang="en-US" sz="1800" dirty="0"/>
              <a:t>a </a:t>
            </a:r>
            <a:r>
              <a:rPr lang="en-US" sz="1800" i="1" dirty="0"/>
              <a:t>Logical Page </a:t>
            </a:r>
            <a:r>
              <a:rPr lang="en-US" sz="1800" i="1" dirty="0" err="1"/>
              <a:t>IDentifier</a:t>
            </a:r>
            <a:r>
              <a:rPr lang="en-US" sz="1800" i="1" dirty="0"/>
              <a:t> </a:t>
            </a:r>
            <a:r>
              <a:rPr lang="en-US" sz="1800" dirty="0"/>
              <a:t>(LPID)</a:t>
            </a:r>
          </a:p>
          <a:p>
            <a:pPr lvl="1"/>
            <a:r>
              <a:rPr lang="en-US" sz="1800" dirty="0"/>
              <a:t>the page offset of the chunk</a:t>
            </a:r>
            <a:r>
              <a:rPr lang="en-US" altLang="zh-CN" sz="1800" dirty="0"/>
              <a:t>'</a:t>
            </a:r>
            <a:r>
              <a:rPr lang="en-US" sz="1800" dirty="0"/>
              <a:t>s block</a:t>
            </a:r>
          </a:p>
          <a:p>
            <a:pPr lvl="1"/>
            <a:r>
              <a:rPr lang="en-US" sz="1800" dirty="0"/>
              <a:t>the block's counter value</a:t>
            </a:r>
          </a:p>
          <a:p>
            <a:pPr lvl="1"/>
            <a:r>
              <a:rPr lang="en-US" sz="1800" dirty="0"/>
              <a:t>the chunk id. </a:t>
            </a:r>
          </a:p>
        </p:txBody>
      </p:sp>
    </p:spTree>
    <p:extLst>
      <p:ext uri="{BB962C8B-B14F-4D97-AF65-F5344CB8AC3E}">
        <p14:creationId xmlns:p14="http://schemas.microsoft.com/office/powerpoint/2010/main" val="44955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Integrity Verification </a:t>
            </a:r>
          </a:p>
        </p:txBody>
      </p:sp>
      <p:sp>
        <p:nvSpPr>
          <p:cNvPr id="3" name="Content Placeholder 2"/>
          <p:cNvSpPr>
            <a:spLocks noGrp="1"/>
          </p:cNvSpPr>
          <p:nvPr>
            <p:ph idx="1"/>
          </p:nvPr>
        </p:nvSpPr>
        <p:spPr/>
        <p:txBody>
          <a:bodyPr/>
          <a:lstStyle/>
          <a:p>
            <a:r>
              <a:rPr lang="en-US" dirty="0"/>
              <a:t>Replay</a:t>
            </a:r>
            <a:r>
              <a:rPr lang="zh-CN" altLang="en-US" dirty="0"/>
              <a:t> </a:t>
            </a:r>
            <a:r>
              <a:rPr lang="en-US" altLang="zh-CN" dirty="0"/>
              <a:t>attacks</a:t>
            </a:r>
            <a:r>
              <a:rPr lang="zh-CN" altLang="en-US" dirty="0"/>
              <a:t> </a:t>
            </a:r>
            <a:r>
              <a:rPr lang="en-US" altLang="zh-CN" dirty="0"/>
              <a:t>for</a:t>
            </a:r>
            <a:r>
              <a:rPr lang="zh-CN" altLang="en-US" dirty="0"/>
              <a:t> </a:t>
            </a:r>
            <a:r>
              <a:rPr lang="en-US" altLang="zh-CN" dirty="0"/>
              <a:t>simply</a:t>
            </a:r>
            <a:r>
              <a:rPr lang="zh-CN" altLang="en-US" dirty="0"/>
              <a:t> </a:t>
            </a:r>
            <a:r>
              <a:rPr lang="en-US" altLang="zh-CN" dirty="0"/>
              <a:t>computing</a:t>
            </a:r>
            <a:r>
              <a:rPr lang="zh-CN" altLang="en-US" dirty="0"/>
              <a:t> </a:t>
            </a:r>
            <a:r>
              <a:rPr lang="en-US" altLang="zh-CN" dirty="0"/>
              <a:t>MAC</a:t>
            </a:r>
          </a:p>
          <a:p>
            <a:r>
              <a:rPr lang="en-US" dirty="0"/>
              <a:t>Merkle</a:t>
            </a:r>
            <a:r>
              <a:rPr lang="zh-CN" altLang="en-US" dirty="0"/>
              <a:t> </a:t>
            </a:r>
            <a:r>
              <a:rPr lang="en-US" altLang="zh-CN" dirty="0"/>
              <a:t>tree</a:t>
            </a:r>
            <a:r>
              <a:rPr lang="zh-CN" altLang="en-US" dirty="0"/>
              <a:t> </a:t>
            </a:r>
            <a:r>
              <a:rPr lang="en-US" altLang="zh-CN" dirty="0"/>
              <a:t>verification</a:t>
            </a:r>
          </a:p>
          <a:p>
            <a:pPr lvl="1"/>
            <a:r>
              <a:rPr lang="en-US" dirty="0"/>
              <a:t>Keeps hierarchical MACs organized as a tree </a:t>
            </a:r>
          </a:p>
          <a:p>
            <a:pPr lvl="1"/>
            <a:r>
              <a:rPr lang="en-US" dirty="0"/>
              <a:t>The root of the tree is stored on-chip </a:t>
            </a:r>
          </a:p>
          <a:p>
            <a:pPr lvl="1"/>
            <a:r>
              <a:rPr lang="en-US" dirty="0"/>
              <a:t>Verification by checking chain of MAC values up to the root MAC </a:t>
            </a:r>
          </a:p>
          <a:p>
            <a:pPr lvl="1"/>
            <a:endParaRPr lang="en-US" dirty="0"/>
          </a:p>
        </p:txBody>
      </p:sp>
    </p:spTree>
    <p:extLst>
      <p:ext uri="{BB962C8B-B14F-4D97-AF65-F5344CB8AC3E}">
        <p14:creationId xmlns:p14="http://schemas.microsoft.com/office/powerpoint/2010/main" val="3636936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1620592" y="1557619"/>
            <a:ext cx="5950239" cy="2755781"/>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 name="Title 1"/>
          <p:cNvSpPr>
            <a:spLocks noGrp="1"/>
          </p:cNvSpPr>
          <p:nvPr>
            <p:ph type="title"/>
          </p:nvPr>
        </p:nvSpPr>
        <p:spPr/>
        <p:txBody>
          <a:bodyPr>
            <a:normAutofit/>
          </a:bodyPr>
          <a:lstStyle/>
          <a:p>
            <a:r>
              <a:rPr lang="en-US" sz="4000" dirty="0"/>
              <a:t>Data Privacy: AISE </a:t>
            </a:r>
            <a:r>
              <a:rPr lang="en-US" sz="4000" baseline="30000" dirty="0"/>
              <a:t>[Rogers, Micro'07]</a:t>
            </a:r>
          </a:p>
        </p:txBody>
      </p:sp>
      <p:sp>
        <p:nvSpPr>
          <p:cNvPr id="4" name="Rectangle 3"/>
          <p:cNvSpPr/>
          <p:nvPr/>
        </p:nvSpPr>
        <p:spPr>
          <a:xfrm>
            <a:off x="1890150" y="1876521"/>
            <a:ext cx="1427658" cy="8886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5" name="Rectangle 4"/>
          <p:cNvSpPr/>
          <p:nvPr/>
        </p:nvSpPr>
        <p:spPr>
          <a:xfrm>
            <a:off x="1890150" y="2159684"/>
            <a:ext cx="1427658"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Data (</a:t>
            </a:r>
            <a:r>
              <a:rPr lang="en-US" sz="1333" dirty="0" err="1"/>
              <a:t>PlainText</a:t>
            </a:r>
            <a:r>
              <a:rPr lang="en-US" sz="1333" dirty="0"/>
              <a:t>)</a:t>
            </a:r>
          </a:p>
        </p:txBody>
      </p:sp>
      <p:grpSp>
        <p:nvGrpSpPr>
          <p:cNvPr id="11" name="Group 10"/>
          <p:cNvGrpSpPr/>
          <p:nvPr/>
        </p:nvGrpSpPr>
        <p:grpSpPr>
          <a:xfrm>
            <a:off x="2084279" y="3184513"/>
            <a:ext cx="299542" cy="299542"/>
            <a:chOff x="1809032" y="3546570"/>
            <a:chExt cx="359450" cy="359450"/>
          </a:xfrm>
        </p:grpSpPr>
        <p:sp>
          <p:nvSpPr>
            <p:cNvPr id="6" name="Oval 5"/>
            <p:cNvSpPr/>
            <p:nvPr/>
          </p:nvSpPr>
          <p:spPr>
            <a:xfrm>
              <a:off x="1809032" y="3546570"/>
              <a:ext cx="359450" cy="359450"/>
            </a:xfrm>
            <a:prstGeom prst="ellipse">
              <a:avLst/>
            </a:prstGeom>
            <a:no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cxnSp>
          <p:nvCxnSpPr>
            <p:cNvPr id="8" name="Straight Connector 7"/>
            <p:cNvCxnSpPr/>
            <p:nvPr/>
          </p:nvCxnSpPr>
          <p:spPr>
            <a:xfrm>
              <a:off x="1809032" y="3738276"/>
              <a:ext cx="35945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85432" y="3546570"/>
              <a:ext cx="0" cy="34410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 name="Rectangle 11"/>
          <p:cNvSpPr/>
          <p:nvPr/>
        </p:nvSpPr>
        <p:spPr>
          <a:xfrm>
            <a:off x="5830895" y="1876521"/>
            <a:ext cx="1427658" cy="8886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3" name="Rectangle 12"/>
          <p:cNvSpPr/>
          <p:nvPr/>
        </p:nvSpPr>
        <p:spPr>
          <a:xfrm>
            <a:off x="5830895" y="2159684"/>
            <a:ext cx="1427658"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Counter</a:t>
            </a:r>
          </a:p>
        </p:txBody>
      </p:sp>
      <p:sp>
        <p:nvSpPr>
          <p:cNvPr id="14" name="Rectangle 13"/>
          <p:cNvSpPr/>
          <p:nvPr/>
        </p:nvSpPr>
        <p:spPr>
          <a:xfrm>
            <a:off x="3871318" y="1089345"/>
            <a:ext cx="1427658" cy="31232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000000"/>
                </a:solidFill>
              </a:rPr>
              <a:t>Address</a:t>
            </a:r>
          </a:p>
        </p:txBody>
      </p:sp>
      <p:cxnSp>
        <p:nvCxnSpPr>
          <p:cNvPr id="16" name="Elbow Connector 15"/>
          <p:cNvCxnSpPr>
            <a:stCxn id="14" idx="2"/>
            <a:endCxn id="5" idx="3"/>
          </p:cNvCxnSpPr>
          <p:nvPr/>
        </p:nvCxnSpPr>
        <p:spPr>
          <a:xfrm rot="5400000">
            <a:off x="3494390" y="1225090"/>
            <a:ext cx="914176" cy="1267338"/>
          </a:xfrm>
          <a:prstGeom prst="bentConnector2">
            <a:avLst/>
          </a:prstGeom>
          <a:ln>
            <a:solidFill>
              <a:srgbClr val="A00B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2"/>
            <a:endCxn id="12" idx="1"/>
          </p:cNvCxnSpPr>
          <p:nvPr/>
        </p:nvCxnSpPr>
        <p:spPr>
          <a:xfrm rot="16200000" flipH="1">
            <a:off x="4748437" y="1238382"/>
            <a:ext cx="919168" cy="1245748"/>
          </a:xfrm>
          <a:prstGeom prst="bentConnector2">
            <a:avLst/>
          </a:prstGeom>
          <a:ln>
            <a:solidFill>
              <a:srgbClr val="A00B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4456744" y="3184512"/>
            <a:ext cx="299542" cy="299542"/>
            <a:chOff x="1809032" y="3546570"/>
            <a:chExt cx="359450" cy="359450"/>
          </a:xfrm>
        </p:grpSpPr>
        <p:sp>
          <p:nvSpPr>
            <p:cNvPr id="24" name="Oval 23"/>
            <p:cNvSpPr/>
            <p:nvPr/>
          </p:nvSpPr>
          <p:spPr>
            <a:xfrm>
              <a:off x="1809032" y="3546570"/>
              <a:ext cx="359450" cy="359450"/>
            </a:xfrm>
            <a:prstGeom prst="ellipse">
              <a:avLst/>
            </a:prstGeom>
            <a:no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cxnSp>
          <p:nvCxnSpPr>
            <p:cNvPr id="25" name="Straight Connector 24"/>
            <p:cNvCxnSpPr/>
            <p:nvPr/>
          </p:nvCxnSpPr>
          <p:spPr>
            <a:xfrm>
              <a:off x="1809032" y="3738276"/>
              <a:ext cx="35945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985432" y="3546570"/>
              <a:ext cx="0" cy="34410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a:xfrm>
            <a:off x="3891285" y="2868779"/>
            <a:ext cx="1427658"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Encrypt</a:t>
            </a:r>
          </a:p>
        </p:txBody>
      </p:sp>
      <p:sp>
        <p:nvSpPr>
          <p:cNvPr id="28" name="Rectangle 27"/>
          <p:cNvSpPr/>
          <p:nvPr/>
        </p:nvSpPr>
        <p:spPr>
          <a:xfrm>
            <a:off x="4173619" y="3793762"/>
            <a:ext cx="865790"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VM-Key</a:t>
            </a:r>
          </a:p>
        </p:txBody>
      </p:sp>
      <p:cxnSp>
        <p:nvCxnSpPr>
          <p:cNvPr id="29" name="Elbow Connector 28"/>
          <p:cNvCxnSpPr>
            <a:stCxn id="28" idx="0"/>
            <a:endCxn id="24" idx="4"/>
          </p:cNvCxnSpPr>
          <p:nvPr/>
        </p:nvCxnSpPr>
        <p:spPr>
          <a:xfrm rot="5400000" flipH="1" flipV="1">
            <a:off x="4451661" y="3638909"/>
            <a:ext cx="309708" cy="1"/>
          </a:xfrm>
          <a:prstGeom prst="bentConnector3">
            <a:avLst>
              <a:gd name="adj1" fmla="val 50000"/>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3" idx="2"/>
            <a:endCxn id="24" idx="6"/>
          </p:cNvCxnSpPr>
          <p:nvPr/>
        </p:nvCxnSpPr>
        <p:spPr>
          <a:xfrm rot="5400000">
            <a:off x="5219369" y="2008928"/>
            <a:ext cx="862273" cy="1788438"/>
          </a:xfrm>
          <a:prstGeom prst="bentConnector2">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745960" y="3178119"/>
            <a:ext cx="1427658"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PAD</a:t>
            </a:r>
          </a:p>
        </p:txBody>
      </p:sp>
      <p:cxnSp>
        <p:nvCxnSpPr>
          <p:cNvPr id="37" name="Elbow Connector 36"/>
          <p:cNvCxnSpPr>
            <a:stCxn id="24" idx="2"/>
            <a:endCxn id="36" idx="3"/>
          </p:cNvCxnSpPr>
          <p:nvPr/>
        </p:nvCxnSpPr>
        <p:spPr>
          <a:xfrm rot="10800000">
            <a:off x="4173620" y="3334284"/>
            <a:ext cx="283126" cy="1"/>
          </a:xfrm>
          <a:prstGeom prst="bentConnector3">
            <a:avLst>
              <a:gd name="adj1" fmla="val 50000"/>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36" idx="1"/>
            <a:endCxn id="6" idx="6"/>
          </p:cNvCxnSpPr>
          <p:nvPr/>
        </p:nvCxnSpPr>
        <p:spPr>
          <a:xfrm rot="10800000" flipV="1">
            <a:off x="2383822" y="3334282"/>
            <a:ext cx="362139" cy="2"/>
          </a:xfrm>
          <a:prstGeom prst="bentConnector3">
            <a:avLst>
              <a:gd name="adj1" fmla="val 50000"/>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rotWithShape="1">
          <a:blip r:embed="rId3"/>
          <a:srcRect t="40008" b="43755"/>
          <a:stretch/>
        </p:blipFill>
        <p:spPr>
          <a:xfrm>
            <a:off x="1490804" y="4602952"/>
            <a:ext cx="6189846" cy="927970"/>
          </a:xfrm>
          <a:prstGeom prst="rect">
            <a:avLst/>
          </a:prstGeom>
        </p:spPr>
      </p:pic>
      <p:sp>
        <p:nvSpPr>
          <p:cNvPr id="47" name="Rectangle 46"/>
          <p:cNvSpPr/>
          <p:nvPr/>
        </p:nvSpPr>
        <p:spPr>
          <a:xfrm>
            <a:off x="1890150" y="4762708"/>
            <a:ext cx="2283468" cy="509220"/>
          </a:xfrm>
          <a:prstGeom prst="rect">
            <a:avLst/>
          </a:prstGeom>
          <a:pattFill prst="ltDnDiag">
            <a:fgClr>
              <a:schemeClr val="bg1">
                <a:lumMod val="5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67" b="1" dirty="0">
                <a:solidFill>
                  <a:srgbClr val="000000"/>
                </a:solidFill>
              </a:rPr>
              <a:t>Data (</a:t>
            </a:r>
            <a:r>
              <a:rPr lang="en-US" altLang="zh-CN" sz="1667" b="1" dirty="0" err="1">
                <a:solidFill>
                  <a:srgbClr val="000000"/>
                </a:solidFill>
              </a:rPr>
              <a:t>CypherText</a:t>
            </a:r>
            <a:r>
              <a:rPr lang="en-US" sz="1667" b="1" dirty="0">
                <a:solidFill>
                  <a:srgbClr val="000000"/>
                </a:solidFill>
              </a:rPr>
              <a:t>)</a:t>
            </a:r>
          </a:p>
        </p:txBody>
      </p:sp>
      <p:cxnSp>
        <p:nvCxnSpPr>
          <p:cNvPr id="55" name="Straight Arrow Connector 54"/>
          <p:cNvCxnSpPr>
            <a:stCxn id="6" idx="4"/>
          </p:cNvCxnSpPr>
          <p:nvPr/>
        </p:nvCxnSpPr>
        <p:spPr>
          <a:xfrm>
            <a:off x="2234050" y="3484055"/>
            <a:ext cx="0" cy="1348548"/>
          </a:xfrm>
          <a:prstGeom prst="straightConnector1">
            <a:avLst/>
          </a:prstGeom>
          <a:ln>
            <a:solidFill>
              <a:srgbClr val="A00B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2231281" y="2765160"/>
            <a:ext cx="14079" cy="419354"/>
          </a:xfrm>
          <a:prstGeom prst="straightConnector1">
            <a:avLst/>
          </a:prstGeom>
          <a:ln>
            <a:solidFill>
              <a:srgbClr val="A00B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1550705" y="3171727"/>
            <a:ext cx="638953"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XOR</a:t>
            </a:r>
          </a:p>
        </p:txBody>
      </p:sp>
      <p:sp>
        <p:nvSpPr>
          <p:cNvPr id="66" name="Rectangle 65"/>
          <p:cNvSpPr/>
          <p:nvPr/>
        </p:nvSpPr>
        <p:spPr>
          <a:xfrm>
            <a:off x="1890150" y="1577947"/>
            <a:ext cx="1427658"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tx1"/>
                </a:solidFill>
              </a:rPr>
              <a:t>Data Cache</a:t>
            </a:r>
          </a:p>
        </p:txBody>
      </p:sp>
      <p:sp>
        <p:nvSpPr>
          <p:cNvPr id="67" name="Rectangle 66"/>
          <p:cNvSpPr/>
          <p:nvPr/>
        </p:nvSpPr>
        <p:spPr>
          <a:xfrm>
            <a:off x="5830895" y="1557618"/>
            <a:ext cx="1427658"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tx1"/>
                </a:solidFill>
              </a:rPr>
              <a:t>Counter Cache</a:t>
            </a:r>
          </a:p>
        </p:txBody>
      </p:sp>
      <p:sp>
        <p:nvSpPr>
          <p:cNvPr id="71" name="Rectangle 70"/>
          <p:cNvSpPr/>
          <p:nvPr/>
        </p:nvSpPr>
        <p:spPr>
          <a:xfrm>
            <a:off x="6213059" y="4779878"/>
            <a:ext cx="1109818" cy="509220"/>
          </a:xfrm>
          <a:prstGeom prst="rect">
            <a:avLst/>
          </a:prstGeom>
          <a:pattFill prst="ltDnDiag">
            <a:fgClr>
              <a:schemeClr val="bg1">
                <a:lumMod val="5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67" b="1" dirty="0">
                <a:solidFill>
                  <a:srgbClr val="000000"/>
                </a:solidFill>
              </a:rPr>
              <a:t>Counters</a:t>
            </a:r>
          </a:p>
        </p:txBody>
      </p:sp>
      <p:cxnSp>
        <p:nvCxnSpPr>
          <p:cNvPr id="72" name="Elbow Connector 71"/>
          <p:cNvCxnSpPr>
            <a:stCxn id="13" idx="3"/>
            <a:endCxn id="71" idx="3"/>
          </p:cNvCxnSpPr>
          <p:nvPr/>
        </p:nvCxnSpPr>
        <p:spPr>
          <a:xfrm>
            <a:off x="7258554" y="2315848"/>
            <a:ext cx="64323" cy="2718641"/>
          </a:xfrm>
          <a:prstGeom prst="bentConnector3">
            <a:avLst>
              <a:gd name="adj1" fmla="val 954917"/>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5953484" y="4001072"/>
            <a:ext cx="1617347"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000000"/>
                </a:solidFill>
              </a:rPr>
              <a:t>Secure Processor</a:t>
            </a:r>
          </a:p>
        </p:txBody>
      </p:sp>
      <p:sp>
        <p:nvSpPr>
          <p:cNvPr id="79" name="Slide Number Placeholder 78"/>
          <p:cNvSpPr>
            <a:spLocks noGrp="1"/>
          </p:cNvSpPr>
          <p:nvPr>
            <p:ph type="sldNum" sz="quarter" idx="12"/>
          </p:nvPr>
        </p:nvSpPr>
        <p:spPr/>
        <p:txBody>
          <a:bodyPr/>
          <a:lstStyle/>
          <a:p>
            <a:fld id="{1CC3FFFF-B9CB-CB45-B44F-469B9B7A6296}" type="slidenum">
              <a:rPr lang="en-US" smtClean="0"/>
              <a:t>32</a:t>
            </a:fld>
            <a:endParaRPr lang="en-US"/>
          </a:p>
        </p:txBody>
      </p:sp>
    </p:spTree>
    <p:extLst>
      <p:ext uri="{BB962C8B-B14F-4D97-AF65-F5344CB8AC3E}">
        <p14:creationId xmlns:p14="http://schemas.microsoft.com/office/powerpoint/2010/main" val="139135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Merkel Tree for Data Integrity</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33</a:t>
            </a:fld>
            <a:endParaRPr lang="zh-CN" altLang="en-US"/>
          </a:p>
        </p:txBody>
      </p:sp>
      <p:pic>
        <p:nvPicPr>
          <p:cNvPr id="5" name="Picture 45"/>
          <p:cNvPicPr>
            <a:picLocks noChangeAspect="1"/>
          </p:cNvPicPr>
          <p:nvPr/>
        </p:nvPicPr>
        <p:blipFill rotWithShape="1">
          <a:blip r:embed="rId2"/>
          <a:srcRect t="40008" b="43755"/>
          <a:stretch/>
        </p:blipFill>
        <p:spPr>
          <a:xfrm>
            <a:off x="888601" y="4556411"/>
            <a:ext cx="7427815" cy="1113564"/>
          </a:xfrm>
          <a:prstGeom prst="rect">
            <a:avLst/>
          </a:prstGeom>
        </p:spPr>
      </p:pic>
      <p:sp>
        <p:nvSpPr>
          <p:cNvPr id="6" name="Rectangle 46"/>
          <p:cNvSpPr/>
          <p:nvPr/>
        </p:nvSpPr>
        <p:spPr>
          <a:xfrm>
            <a:off x="1367817" y="4748119"/>
            <a:ext cx="2740162" cy="611064"/>
          </a:xfrm>
          <a:prstGeom prst="rect">
            <a:avLst/>
          </a:prstGeom>
          <a:pattFill prst="ltDnDiag">
            <a:fgClr>
              <a:schemeClr val="bg1">
                <a:lumMod val="5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Data (</a:t>
            </a:r>
            <a:r>
              <a:rPr lang="en-US" altLang="zh-CN" sz="2000" dirty="0" err="1">
                <a:solidFill>
                  <a:srgbClr val="000000"/>
                </a:solidFill>
                <a:ea typeface="DengXian" panose="02010600030101010101" pitchFamily="2" charset="-122"/>
              </a:rPr>
              <a:t>CypherText</a:t>
            </a:r>
            <a:r>
              <a:rPr lang="en-US" sz="2000" b="1" dirty="0">
                <a:solidFill>
                  <a:srgbClr val="000000"/>
                </a:solidFill>
              </a:rPr>
              <a:t>)</a:t>
            </a:r>
          </a:p>
        </p:txBody>
      </p:sp>
      <p:sp>
        <p:nvSpPr>
          <p:cNvPr id="7" name="Rectangle 70"/>
          <p:cNvSpPr/>
          <p:nvPr/>
        </p:nvSpPr>
        <p:spPr>
          <a:xfrm>
            <a:off x="5009842" y="4744759"/>
            <a:ext cx="1478876" cy="611064"/>
          </a:xfrm>
          <a:prstGeom prst="rect">
            <a:avLst/>
          </a:prstGeom>
          <a:pattFill prst="ltDnDiag">
            <a:fgClr>
              <a:schemeClr val="bg1">
                <a:lumMod val="5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Counters</a:t>
            </a:r>
          </a:p>
        </p:txBody>
      </p:sp>
      <p:sp>
        <p:nvSpPr>
          <p:cNvPr id="8" name="Rectangle 34"/>
          <p:cNvSpPr/>
          <p:nvPr/>
        </p:nvSpPr>
        <p:spPr>
          <a:xfrm>
            <a:off x="6617158" y="4753379"/>
            <a:ext cx="1331782" cy="61106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Hash</a:t>
            </a:r>
          </a:p>
        </p:txBody>
      </p:sp>
      <p:sp>
        <p:nvSpPr>
          <p:cNvPr id="9" name="Rectangle 37"/>
          <p:cNvSpPr/>
          <p:nvPr/>
        </p:nvSpPr>
        <p:spPr>
          <a:xfrm>
            <a:off x="1367817"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0" name="Rectangle 38"/>
          <p:cNvSpPr/>
          <p:nvPr/>
        </p:nvSpPr>
        <p:spPr>
          <a:xfrm>
            <a:off x="1939528"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1" name="Rectangle 39"/>
          <p:cNvSpPr/>
          <p:nvPr/>
        </p:nvSpPr>
        <p:spPr>
          <a:xfrm>
            <a:off x="2514585"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2" name="Rectangle 40"/>
          <p:cNvSpPr/>
          <p:nvPr/>
        </p:nvSpPr>
        <p:spPr>
          <a:xfrm>
            <a:off x="3106912"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3" name="Rectangle 42"/>
          <p:cNvSpPr/>
          <p:nvPr/>
        </p:nvSpPr>
        <p:spPr>
          <a:xfrm>
            <a:off x="3678623"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4" name="Rectangle 47"/>
          <p:cNvSpPr/>
          <p:nvPr/>
        </p:nvSpPr>
        <p:spPr>
          <a:xfrm>
            <a:off x="5013176"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5" name="Rectangle 48"/>
          <p:cNvSpPr/>
          <p:nvPr/>
        </p:nvSpPr>
        <p:spPr>
          <a:xfrm>
            <a:off x="5548947"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6" name="Rectangle 49"/>
          <p:cNvSpPr/>
          <p:nvPr/>
        </p:nvSpPr>
        <p:spPr>
          <a:xfrm>
            <a:off x="6088064"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7" name="Rectangle 52"/>
          <p:cNvSpPr/>
          <p:nvPr/>
        </p:nvSpPr>
        <p:spPr>
          <a:xfrm>
            <a:off x="2032156" y="3666408"/>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8" name="Rectangle 53"/>
          <p:cNvSpPr/>
          <p:nvPr/>
        </p:nvSpPr>
        <p:spPr>
          <a:xfrm>
            <a:off x="2748632" y="3666408"/>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19" name="Rectangle 55"/>
          <p:cNvSpPr/>
          <p:nvPr/>
        </p:nvSpPr>
        <p:spPr>
          <a:xfrm>
            <a:off x="3451926" y="3664770"/>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0" name="Rectangle 56"/>
          <p:cNvSpPr/>
          <p:nvPr/>
        </p:nvSpPr>
        <p:spPr>
          <a:xfrm>
            <a:off x="1044347" y="1231150"/>
            <a:ext cx="7140287" cy="1389456"/>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58"/>
          <p:cNvSpPr/>
          <p:nvPr/>
        </p:nvSpPr>
        <p:spPr>
          <a:xfrm>
            <a:off x="3514243" y="1922753"/>
            <a:ext cx="943102"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Root</a:t>
            </a:r>
          </a:p>
        </p:txBody>
      </p:sp>
      <p:cxnSp>
        <p:nvCxnSpPr>
          <p:cNvPr id="22" name="Straight Connector 6"/>
          <p:cNvCxnSpPr/>
          <p:nvPr/>
        </p:nvCxnSpPr>
        <p:spPr>
          <a:xfrm flipH="1">
            <a:off x="1367818" y="2236175"/>
            <a:ext cx="2146425" cy="1876916"/>
          </a:xfrm>
          <a:prstGeom prst="line">
            <a:avLst/>
          </a:prstGeom>
          <a:ln>
            <a:solidFill>
              <a:schemeClr val="accent6">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59"/>
          <p:cNvCxnSpPr/>
          <p:nvPr/>
        </p:nvCxnSpPr>
        <p:spPr>
          <a:xfrm>
            <a:off x="4457345" y="2236175"/>
            <a:ext cx="2038050" cy="1876916"/>
          </a:xfrm>
          <a:prstGeom prst="line">
            <a:avLst/>
          </a:prstGeom>
          <a:ln>
            <a:solidFill>
              <a:schemeClr val="accent6">
                <a:lumMod val="7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4" name="Rectangle 60"/>
          <p:cNvSpPr/>
          <p:nvPr/>
        </p:nvSpPr>
        <p:spPr>
          <a:xfrm>
            <a:off x="1041233" y="1255334"/>
            <a:ext cx="1940816" cy="3747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Secure Processor</a:t>
            </a:r>
          </a:p>
        </p:txBody>
      </p:sp>
      <p:sp>
        <p:nvSpPr>
          <p:cNvPr id="25" name="Rectangle 26"/>
          <p:cNvSpPr/>
          <p:nvPr/>
        </p:nvSpPr>
        <p:spPr>
          <a:xfrm>
            <a:off x="4792489" y="3662097"/>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6" name="Rectangle 28"/>
          <p:cNvSpPr/>
          <p:nvPr/>
        </p:nvSpPr>
        <p:spPr>
          <a:xfrm>
            <a:off x="2640196" y="3239345"/>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7" name="Rectangle 29"/>
          <p:cNvSpPr/>
          <p:nvPr/>
        </p:nvSpPr>
        <p:spPr>
          <a:xfrm>
            <a:off x="3356672" y="3239345"/>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8" name="Rectangle 30"/>
          <p:cNvSpPr/>
          <p:nvPr/>
        </p:nvSpPr>
        <p:spPr>
          <a:xfrm>
            <a:off x="4140331" y="3666408"/>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9" name="Rectangle 31"/>
          <p:cNvSpPr/>
          <p:nvPr/>
        </p:nvSpPr>
        <p:spPr>
          <a:xfrm>
            <a:off x="4354381" y="4113091"/>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30" name="Rectangle 32"/>
          <p:cNvSpPr/>
          <p:nvPr/>
        </p:nvSpPr>
        <p:spPr>
          <a:xfrm>
            <a:off x="4031877" y="3239345"/>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31" name="Rectangle 33"/>
          <p:cNvSpPr/>
          <p:nvPr/>
        </p:nvSpPr>
        <p:spPr>
          <a:xfrm>
            <a:off x="4695917" y="3246833"/>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32" name="Rectangle 35"/>
          <p:cNvSpPr/>
          <p:nvPr/>
        </p:nvSpPr>
        <p:spPr>
          <a:xfrm>
            <a:off x="3338985" y="2775295"/>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33" name="Rectangle 36"/>
          <p:cNvSpPr/>
          <p:nvPr/>
        </p:nvSpPr>
        <p:spPr>
          <a:xfrm>
            <a:off x="4055461" y="2775295"/>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34" name="Rectangle 43"/>
          <p:cNvSpPr/>
          <p:nvPr/>
        </p:nvSpPr>
        <p:spPr>
          <a:xfrm>
            <a:off x="5408309" y="3657786"/>
            <a:ext cx="407331" cy="313422"/>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Tree>
    <p:extLst>
      <p:ext uri="{BB962C8B-B14F-4D97-AF65-F5344CB8AC3E}">
        <p14:creationId xmlns:p14="http://schemas.microsoft.com/office/powerpoint/2010/main" val="2211257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73117" y="409228"/>
            <a:ext cx="4566081" cy="4968552"/>
          </a:xfrm>
          <a:prstGeom prst="rect">
            <a:avLst/>
          </a:prstGeom>
        </p:spPr>
      </p:pic>
      <p:sp>
        <p:nvSpPr>
          <p:cNvPr id="2" name="Title 1"/>
          <p:cNvSpPr>
            <a:spLocks noGrp="1"/>
          </p:cNvSpPr>
          <p:nvPr>
            <p:ph type="title"/>
          </p:nvPr>
        </p:nvSpPr>
        <p:spPr/>
        <p:txBody>
          <a:bodyPr>
            <a:normAutofit/>
          </a:bodyPr>
          <a:lstStyle/>
          <a:p>
            <a:r>
              <a:rPr lang="en-US" dirty="0"/>
              <a:t>Bonsai Merkle Trees </a:t>
            </a:r>
          </a:p>
        </p:txBody>
      </p:sp>
      <p:sp>
        <p:nvSpPr>
          <p:cNvPr id="5" name="Content Placeholder 4"/>
          <p:cNvSpPr>
            <a:spLocks noGrp="1"/>
          </p:cNvSpPr>
          <p:nvPr>
            <p:ph idx="1"/>
          </p:nvPr>
        </p:nvSpPr>
        <p:spPr>
          <a:xfrm>
            <a:off x="539552" y="1270000"/>
            <a:ext cx="3833565" cy="4064000"/>
          </a:xfrm>
        </p:spPr>
        <p:txBody>
          <a:bodyPr>
            <a:normAutofit/>
          </a:bodyPr>
          <a:lstStyle/>
          <a:p>
            <a:r>
              <a:rPr lang="en-US" sz="1667" b="0" dirty="0"/>
              <a:t>Each block is protected by its own MAC, computed using a keyed hashing function (e.g. HMAC based on SHA-1), </a:t>
            </a:r>
          </a:p>
          <a:p>
            <a:r>
              <a:rPr lang="en-US" sz="1667" b="0" dirty="0"/>
              <a:t>The block's MAC includes the counter value and address of the block, and </a:t>
            </a:r>
          </a:p>
          <a:p>
            <a:r>
              <a:rPr lang="en-US" sz="1667" b="0" dirty="0"/>
              <a:t>The integrity of all counter values is guaranteed. </a:t>
            </a:r>
          </a:p>
          <a:p>
            <a:endParaRPr lang="en-US" sz="1667" b="0" dirty="0"/>
          </a:p>
        </p:txBody>
      </p:sp>
    </p:spTree>
    <p:extLst>
      <p:ext uri="{BB962C8B-B14F-4D97-AF65-F5344CB8AC3E}">
        <p14:creationId xmlns:p14="http://schemas.microsoft.com/office/powerpoint/2010/main" val="284479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images.anandtech.com/doci/9687/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5750"/>
            <a:ext cx="91412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1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sz="4000" dirty="0"/>
              <a:t>SGX : Isolated Execution</a:t>
            </a:r>
          </a:p>
        </p:txBody>
      </p:sp>
      <p:sp>
        <p:nvSpPr>
          <p:cNvPr id="4" name="내용 개체 틀 3"/>
          <p:cNvSpPr>
            <a:spLocks noGrp="1"/>
          </p:cNvSpPr>
          <p:nvPr>
            <p:ph idx="1"/>
          </p:nvPr>
        </p:nvSpPr>
        <p:spPr>
          <a:xfrm>
            <a:off x="887755" y="3932047"/>
            <a:ext cx="6978308" cy="1570726"/>
          </a:xfrm>
        </p:spPr>
        <p:txBody>
          <a:bodyPr>
            <a:normAutofit fontScale="92500" lnSpcReduction="10000"/>
          </a:bodyPr>
          <a:lstStyle/>
          <a:p>
            <a:r>
              <a:rPr lang="en-US" altLang="ko-KR" sz="2333" dirty="0"/>
              <a:t>Application keeps its data/code inside the “</a:t>
            </a:r>
            <a:r>
              <a:rPr lang="en-US" altLang="ko-KR" sz="2333" dirty="0">
                <a:solidFill>
                  <a:srgbClr val="FF0000"/>
                </a:solidFill>
              </a:rPr>
              <a:t>enclave</a:t>
            </a:r>
            <a:r>
              <a:rPr lang="en-US" altLang="ko-KR" sz="2333" dirty="0"/>
              <a:t>”</a:t>
            </a:r>
          </a:p>
          <a:p>
            <a:pPr lvl="1"/>
            <a:r>
              <a:rPr lang="en-US" altLang="ko-KR" sz="2000" dirty="0"/>
              <a:t>Smallest attack surface by reducing TCB (App + processor)</a:t>
            </a:r>
          </a:p>
          <a:p>
            <a:pPr lvl="1"/>
            <a:r>
              <a:rPr lang="en-US" altLang="ko-KR" sz="2000" dirty="0"/>
              <a:t>Protect app's secret from untrusted privilege software (e.g., OS, VMM)</a:t>
            </a:r>
          </a:p>
        </p:txBody>
      </p:sp>
      <p:sp>
        <p:nvSpPr>
          <p:cNvPr id="3" name="Slide Number Placeholder 2"/>
          <p:cNvSpPr>
            <a:spLocks noGrp="1"/>
          </p:cNvSpPr>
          <p:nvPr>
            <p:ph type="sldNum" sz="quarter" idx="12"/>
          </p:nvPr>
        </p:nvSpPr>
        <p:spPr/>
        <p:txBody>
          <a:bodyPr/>
          <a:lstStyle/>
          <a:p>
            <a:fld id="{A691B666-3878-BD42-A439-D00B4D0C3E47}" type="slidenum">
              <a:rPr lang="en-US" smtClean="0"/>
              <a:t>36</a:t>
            </a:fld>
            <a:endParaRPr lang="en-US"/>
          </a:p>
        </p:txBody>
      </p:sp>
      <p:sp>
        <p:nvSpPr>
          <p:cNvPr id="5" name="TextBox 4"/>
          <p:cNvSpPr txBox="1"/>
          <p:nvPr/>
        </p:nvSpPr>
        <p:spPr>
          <a:xfrm>
            <a:off x="2074084" y="1481549"/>
            <a:ext cx="1542730" cy="400110"/>
          </a:xfrm>
          <a:prstGeom prst="rect">
            <a:avLst/>
          </a:prstGeom>
          <a:noFill/>
        </p:spPr>
        <p:txBody>
          <a:bodyPr wrap="none" rtlCol="0">
            <a:spAutoFit/>
          </a:bodyPr>
          <a:lstStyle/>
          <a:p>
            <a:r>
              <a:rPr lang="en-US" altLang="ko-KR" sz="2000" b="1" dirty="0"/>
              <a:t>CPU Package</a:t>
            </a:r>
            <a:endParaRPr lang="ko-KR" altLang="en-US" sz="2000" b="1" dirty="0"/>
          </a:p>
        </p:txBody>
      </p:sp>
      <p:sp>
        <p:nvSpPr>
          <p:cNvPr id="84" name="TextBox 83"/>
          <p:cNvSpPr txBox="1"/>
          <p:nvPr/>
        </p:nvSpPr>
        <p:spPr>
          <a:xfrm>
            <a:off x="4898705" y="1038780"/>
            <a:ext cx="1918602" cy="400110"/>
          </a:xfrm>
          <a:prstGeom prst="rect">
            <a:avLst/>
          </a:prstGeom>
          <a:noFill/>
        </p:spPr>
        <p:txBody>
          <a:bodyPr wrap="none" rtlCol="0">
            <a:spAutoFit/>
          </a:bodyPr>
          <a:lstStyle/>
          <a:p>
            <a:r>
              <a:rPr lang="en-US" altLang="ko-KR" sz="2000" b="1" dirty="0"/>
              <a:t>System Memory</a:t>
            </a:r>
            <a:endParaRPr lang="ko-KR" altLang="en-US" sz="2000" b="1" dirty="0"/>
          </a:p>
        </p:txBody>
      </p:sp>
      <p:sp>
        <p:nvSpPr>
          <p:cNvPr id="11" name="직사각형 10"/>
          <p:cNvSpPr/>
          <p:nvPr/>
        </p:nvSpPr>
        <p:spPr>
          <a:xfrm>
            <a:off x="5159389" y="1487366"/>
            <a:ext cx="1309688" cy="231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pic>
        <p:nvPicPr>
          <p:cNvPr id="2050"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084" y="1890083"/>
            <a:ext cx="1397688" cy="139768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직사각형 11"/>
          <p:cNvSpPr/>
          <p:nvPr/>
        </p:nvSpPr>
        <p:spPr>
          <a:xfrm>
            <a:off x="5159389" y="1882145"/>
            <a:ext cx="1309688" cy="139674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a:t>Enclave</a:t>
            </a:r>
          </a:p>
          <a:p>
            <a:pPr algn="ctr"/>
            <a:endParaRPr lang="en-US" altLang="ko-KR" sz="2000" b="1" dirty="0"/>
          </a:p>
          <a:p>
            <a:pPr algn="ctr"/>
            <a:endParaRPr lang="en-US" altLang="ko-KR" sz="2000" b="1" dirty="0"/>
          </a:p>
          <a:p>
            <a:pPr algn="ctr"/>
            <a:endParaRPr lang="en-US" altLang="ko-KR" sz="2000" b="1" dirty="0"/>
          </a:p>
        </p:txBody>
      </p:sp>
      <p:sp>
        <p:nvSpPr>
          <p:cNvPr id="13" name="직사각형 12"/>
          <p:cNvSpPr/>
          <p:nvPr/>
        </p:nvSpPr>
        <p:spPr>
          <a:xfrm>
            <a:off x="2569544" y="2416115"/>
            <a:ext cx="375504" cy="352341"/>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nvGrpSpPr>
          <p:cNvPr id="16" name="그룹 15"/>
          <p:cNvGrpSpPr/>
          <p:nvPr/>
        </p:nvGrpSpPr>
        <p:grpSpPr>
          <a:xfrm>
            <a:off x="871697" y="2494816"/>
            <a:ext cx="1761347" cy="1015663"/>
            <a:chOff x="131636" y="2662480"/>
            <a:chExt cx="2113617" cy="1218795"/>
          </a:xfrm>
        </p:grpSpPr>
        <p:sp>
          <p:nvSpPr>
            <p:cNvPr id="94" name="TextBox 93"/>
            <p:cNvSpPr txBox="1"/>
            <p:nvPr/>
          </p:nvSpPr>
          <p:spPr>
            <a:xfrm>
              <a:off x="131636" y="2662480"/>
              <a:ext cx="1885517" cy="1218795"/>
            </a:xfrm>
            <a:prstGeom prst="rect">
              <a:avLst/>
            </a:prstGeom>
            <a:noFill/>
          </p:spPr>
          <p:txBody>
            <a:bodyPr wrap="none" rtlCol="0">
              <a:spAutoFit/>
            </a:bodyPr>
            <a:lstStyle/>
            <a:p>
              <a:pPr algn="just"/>
              <a:r>
                <a:rPr lang="en-US" altLang="ko-KR" sz="2000" dirty="0"/>
                <a:t>Memory</a:t>
              </a:r>
            </a:p>
            <a:p>
              <a:pPr algn="just"/>
              <a:r>
                <a:rPr lang="en-US" altLang="ko-KR" sz="2000" dirty="0"/>
                <a:t>Encryption</a:t>
              </a:r>
            </a:p>
            <a:p>
              <a:pPr algn="just"/>
              <a:r>
                <a:rPr lang="en-US" altLang="ko-KR" sz="2000" dirty="0"/>
                <a:t>Engine (MEE)</a:t>
              </a:r>
            </a:p>
          </p:txBody>
        </p:sp>
        <p:sp>
          <p:nvSpPr>
            <p:cNvPr id="15"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sp>
        <p:nvSpPr>
          <p:cNvPr id="17" name="직사각형 16"/>
          <p:cNvSpPr/>
          <p:nvPr/>
        </p:nvSpPr>
        <p:spPr>
          <a:xfrm>
            <a:off x="3135313" y="2518627"/>
            <a:ext cx="2016139" cy="16424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500"/>
          </a:p>
        </p:txBody>
      </p:sp>
      <p:grpSp>
        <p:nvGrpSpPr>
          <p:cNvPr id="26" name="그룹 25"/>
          <p:cNvGrpSpPr/>
          <p:nvPr/>
        </p:nvGrpSpPr>
        <p:grpSpPr>
          <a:xfrm>
            <a:off x="3617813" y="2747145"/>
            <a:ext cx="1434518" cy="622241"/>
            <a:chOff x="3426976" y="3296574"/>
            <a:chExt cx="1721421" cy="746689"/>
          </a:xfrm>
        </p:grpSpPr>
        <p:sp>
          <p:nvSpPr>
            <p:cNvPr id="14" name="TextBox 13"/>
            <p:cNvSpPr txBox="1"/>
            <p:nvPr/>
          </p:nvSpPr>
          <p:spPr>
            <a:xfrm>
              <a:off x="3761094" y="3296574"/>
              <a:ext cx="1387303" cy="480132"/>
            </a:xfrm>
            <a:prstGeom prst="rect">
              <a:avLst/>
            </a:prstGeom>
            <a:noFill/>
          </p:spPr>
          <p:txBody>
            <a:bodyPr wrap="none" rtlCol="0">
              <a:spAutoFit/>
            </a:bodyPr>
            <a:lstStyle/>
            <a:p>
              <a:r>
                <a:rPr lang="en-US" altLang="ko-KR" sz="2000" dirty="0"/>
                <a:t>Snooping</a:t>
              </a:r>
            </a:p>
          </p:txBody>
        </p:sp>
        <p:sp>
          <p:nvSpPr>
            <p:cNvPr id="18"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solidFill>
                  <a:schemeClr val="tx1"/>
                </a:solidFill>
              </a:endParaRPr>
            </a:p>
          </p:txBody>
        </p:sp>
        <p:grpSp>
          <p:nvGrpSpPr>
            <p:cNvPr id="97" name="그룹 96"/>
            <p:cNvGrpSpPr/>
            <p:nvPr/>
          </p:nvGrpSpPr>
          <p:grpSpPr>
            <a:xfrm>
              <a:off x="3762375" y="3737224"/>
              <a:ext cx="306039" cy="306039"/>
              <a:chOff x="7259058" y="1737874"/>
              <a:chExt cx="457200" cy="457200"/>
            </a:xfrm>
          </p:grpSpPr>
          <p:cxnSp>
            <p:nvCxnSpPr>
              <p:cNvPr id="98" name="직선 연결선 97"/>
              <p:cNvCxnSpPr>
                <a:stCxn id="99" idx="1"/>
                <a:endCxn id="9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9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grpSp>
      <p:grpSp>
        <p:nvGrpSpPr>
          <p:cNvPr id="27" name="그룹 26"/>
          <p:cNvGrpSpPr/>
          <p:nvPr/>
        </p:nvGrpSpPr>
        <p:grpSpPr>
          <a:xfrm>
            <a:off x="6236005" y="2178475"/>
            <a:ext cx="2102782" cy="707886"/>
            <a:chOff x="6568807" y="2614169"/>
            <a:chExt cx="2523338" cy="849463"/>
          </a:xfrm>
        </p:grpSpPr>
        <p:sp>
          <p:nvSpPr>
            <p:cNvPr id="92" name="TextBox 91"/>
            <p:cNvSpPr txBox="1"/>
            <p:nvPr/>
          </p:nvSpPr>
          <p:spPr>
            <a:xfrm>
              <a:off x="7290421" y="2614169"/>
              <a:ext cx="1801724" cy="849463"/>
            </a:xfrm>
            <a:prstGeom prst="rect">
              <a:avLst/>
            </a:prstGeom>
            <a:noFill/>
          </p:spPr>
          <p:txBody>
            <a:bodyPr wrap="none" rtlCol="0">
              <a:spAutoFit/>
            </a:bodyPr>
            <a:lstStyle/>
            <a:p>
              <a:r>
                <a:rPr lang="en-US" altLang="ko-KR" sz="2000" dirty="0"/>
                <a:t>Access from </a:t>
              </a:r>
            </a:p>
            <a:p>
              <a:r>
                <a:rPr lang="en-US" altLang="ko-KR" sz="2000" dirty="0"/>
                <a:t>OS/VMM</a:t>
              </a:r>
            </a:p>
          </p:txBody>
        </p:sp>
        <p:sp>
          <p:nvSpPr>
            <p:cNvPr id="96"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nvGrpSpPr>
            <p:cNvPr id="22" name="그룹 21"/>
            <p:cNvGrpSpPr/>
            <p:nvPr/>
          </p:nvGrpSpPr>
          <p:grpSpPr>
            <a:xfrm>
              <a:off x="6843984" y="2867668"/>
              <a:ext cx="306039" cy="306039"/>
              <a:chOff x="7259058" y="1737874"/>
              <a:chExt cx="457200" cy="457200"/>
            </a:xfrm>
          </p:grpSpPr>
          <p:cxnSp>
            <p:nvCxnSpPr>
              <p:cNvPr id="21" name="직선 연결선 20"/>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grpSp>
      <p:sp>
        <p:nvSpPr>
          <p:cNvPr id="25" name="직사각형 24"/>
          <p:cNvSpPr/>
          <p:nvPr/>
        </p:nvSpPr>
        <p:spPr>
          <a:xfrm>
            <a:off x="5158881" y="2468009"/>
            <a:ext cx="341807" cy="166273"/>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sp>
        <p:nvSpPr>
          <p:cNvPr id="103" name="직사각형 102"/>
          <p:cNvSpPr/>
          <p:nvPr/>
        </p:nvSpPr>
        <p:spPr>
          <a:xfrm>
            <a:off x="2586392" y="2472669"/>
            <a:ext cx="341807" cy="16627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pic>
        <p:nvPicPr>
          <p:cNvPr id="104"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8899" y="2193717"/>
            <a:ext cx="365213" cy="365213"/>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직사각형 27"/>
          <p:cNvSpPr/>
          <p:nvPr/>
        </p:nvSpPr>
        <p:spPr>
          <a:xfrm>
            <a:off x="5109897" y="2594494"/>
            <a:ext cx="1173734" cy="656462"/>
          </a:xfrm>
          <a:prstGeom prst="rect">
            <a:avLst/>
          </a:prstGeom>
        </p:spPr>
        <p:txBody>
          <a:bodyPr wrap="square">
            <a:spAutoFit/>
          </a:bodyPr>
          <a:lstStyle/>
          <a:p>
            <a:pPr algn="ctr"/>
            <a:r>
              <a:rPr lang="en-US" altLang="ko-KR" sz="1833" dirty="0"/>
              <a:t>Encrypted</a:t>
            </a:r>
          </a:p>
          <a:p>
            <a:pPr algn="ctr"/>
            <a:r>
              <a:rPr lang="en-US" altLang="ko-KR" sz="1833" dirty="0"/>
              <a:t>code/data</a:t>
            </a:r>
          </a:p>
        </p:txBody>
      </p:sp>
    </p:spTree>
    <p:extLst>
      <p:ext uri="{BB962C8B-B14F-4D97-AF65-F5344CB8AC3E}">
        <p14:creationId xmlns:p14="http://schemas.microsoft.com/office/powerpoint/2010/main" val="29107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1" nodeType="clickEffect">
                                  <p:stCondLst>
                                    <p:cond delay="0"/>
                                  </p:stCondLst>
                                  <p:childTnLst>
                                    <p:animMotion origin="layout" path="M 8.33333E-7 3.7037E-6 L -0.33802 3.7037E-6 " pathEditMode="relative" rAng="0" ptsTypes="AA">
                                      <p:cBhvr>
                                        <p:cTn id="16" dur="2000" fill="hold"/>
                                        <p:tgtEl>
                                          <p:spTgt spid="25"/>
                                        </p:tgtEl>
                                        <p:attrNameLst>
                                          <p:attrName>ppt_x</p:attrName>
                                          <p:attrName>ppt_y</p:attrName>
                                        </p:attrNameLst>
                                      </p:cBhvr>
                                      <p:rCtr x="-16910" y="0"/>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103"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sz="4000" dirty="0"/>
              <a:t>SGX : Remote Attestation</a:t>
            </a:r>
          </a:p>
        </p:txBody>
      </p:sp>
      <p:sp>
        <p:nvSpPr>
          <p:cNvPr id="7" name="내용 개체 틀 3"/>
          <p:cNvSpPr txBox="1">
            <a:spLocks/>
          </p:cNvSpPr>
          <p:nvPr/>
        </p:nvSpPr>
        <p:spPr>
          <a:xfrm>
            <a:off x="673224" y="3827639"/>
            <a:ext cx="8363272" cy="1688923"/>
          </a:xfrm>
          <a:prstGeom prst="rect">
            <a:avLst/>
          </a:prstGeom>
        </p:spPr>
        <p:txBody>
          <a:bodyPr vert="horz" lIns="76200" tIns="38100" rIns="76200" bIns="381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ko-KR" sz="2333" dirty="0">
                <a:latin typeface="DengXian" charset="0"/>
                <a:ea typeface="DengXian" charset="0"/>
                <a:cs typeface="DengXian" charset="0"/>
              </a:rPr>
              <a:t>Attest an application on remote platform</a:t>
            </a:r>
          </a:p>
          <a:p>
            <a:r>
              <a:rPr lang="en-US" altLang="ko-KR" sz="2333" dirty="0">
                <a:latin typeface="DengXian" charset="0"/>
                <a:ea typeface="DengXian" charset="0"/>
                <a:cs typeface="DengXian" charset="0"/>
              </a:rPr>
              <a:t>Check the identity of enclave (</a:t>
            </a:r>
            <a:r>
              <a:rPr lang="en-US" altLang="ko-KR" sz="2333" b="1" dirty="0">
                <a:latin typeface="DengXian" charset="0"/>
                <a:ea typeface="DengXian" charset="0"/>
                <a:cs typeface="DengXian" charset="0"/>
              </a:rPr>
              <a:t>hash of code/data pages</a:t>
            </a:r>
            <a:r>
              <a:rPr lang="en-US" altLang="ko-KR" sz="2333" dirty="0">
                <a:latin typeface="DengXian" charset="0"/>
                <a:ea typeface="DengXian" charset="0"/>
                <a:cs typeface="DengXian" charset="0"/>
              </a:rPr>
              <a:t>)</a:t>
            </a:r>
          </a:p>
          <a:p>
            <a:r>
              <a:rPr lang="en-US" altLang="ko-KR" sz="2333" dirty="0">
                <a:latin typeface="DengXian" charset="0"/>
                <a:ea typeface="DengXian" charset="0"/>
                <a:cs typeface="DengXian" charset="0"/>
              </a:rPr>
              <a:t>Can establish a </a:t>
            </a:r>
            <a:r>
              <a:rPr lang="en-US" altLang="ko-KR" sz="2333" b="1" dirty="0">
                <a:latin typeface="DengXian" charset="0"/>
                <a:ea typeface="DengXian" charset="0"/>
                <a:cs typeface="DengXian" charset="0"/>
              </a:rPr>
              <a:t>“</a:t>
            </a:r>
            <a:r>
              <a:rPr lang="en-US" altLang="ko-KR" sz="2333" b="1" dirty="0">
                <a:solidFill>
                  <a:srgbClr val="FF0000"/>
                </a:solidFill>
                <a:latin typeface="DengXian" charset="0"/>
                <a:ea typeface="DengXian" charset="0"/>
                <a:cs typeface="DengXian" charset="0"/>
              </a:rPr>
              <a:t>secure channel</a:t>
            </a:r>
            <a:r>
              <a:rPr lang="en-US" altLang="ko-KR" sz="2333" b="1" dirty="0">
                <a:latin typeface="DengXian" charset="0"/>
                <a:ea typeface="DengXian" charset="0"/>
                <a:cs typeface="DengXian" charset="0"/>
              </a:rPr>
              <a:t>”</a:t>
            </a:r>
            <a:r>
              <a:rPr lang="en-US" altLang="ko-KR" sz="2333" dirty="0">
                <a:latin typeface="DengXian" charset="0"/>
                <a:ea typeface="DengXian" charset="0"/>
                <a:cs typeface="DengXian" charset="0"/>
              </a:rPr>
              <a:t> between enclaves </a:t>
            </a:r>
            <a:endParaRPr lang="en-US" altLang="ko-KR" sz="2667" dirty="0">
              <a:latin typeface="DengXian" charset="0"/>
              <a:ea typeface="DengXian" charset="0"/>
              <a:cs typeface="DengXian" charset="0"/>
            </a:endParaRPr>
          </a:p>
        </p:txBody>
      </p:sp>
      <p:sp>
        <p:nvSpPr>
          <p:cNvPr id="3" name="Slide Number Placeholder 2"/>
          <p:cNvSpPr>
            <a:spLocks noGrp="1"/>
          </p:cNvSpPr>
          <p:nvPr>
            <p:ph type="sldNum" sz="quarter" idx="12"/>
          </p:nvPr>
        </p:nvSpPr>
        <p:spPr/>
        <p:txBody>
          <a:bodyPr/>
          <a:lstStyle/>
          <a:p>
            <a:fld id="{A691B666-3878-BD42-A439-D00B4D0C3E47}" type="slidenum">
              <a:rPr lang="en-US" smtClean="0"/>
              <a:t>37</a:t>
            </a:fld>
            <a:endParaRPr lang="en-US"/>
          </a:p>
        </p:txBody>
      </p:sp>
      <p:pic>
        <p:nvPicPr>
          <p:cNvPr id="35" name="Picture 2" descr="https://encrypted-tbn1.gstatic.com/images?q=tbn:ANd9GcS5Jhe31P4apttL3XnCuTtr3hhw6V8jIu4IPVZ2RJi0Cg2PPD0bq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339" y="2186090"/>
            <a:ext cx="541395" cy="54139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모서리가 둥근 직사각형 5"/>
          <p:cNvSpPr/>
          <p:nvPr/>
        </p:nvSpPr>
        <p:spPr>
          <a:xfrm>
            <a:off x="2843982" y="1585018"/>
            <a:ext cx="1468438" cy="571500"/>
          </a:xfrm>
          <a:prstGeom prst="round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833" b="1" dirty="0">
                <a:latin typeface="DengXian" charset="0"/>
                <a:ea typeface="DengXian" charset="0"/>
                <a:cs typeface="DengXian" charset="0"/>
              </a:rPr>
              <a:t>Target Enclave</a:t>
            </a:r>
            <a:endParaRPr lang="ko-KR" altLang="en-US" sz="1833" b="1" dirty="0">
              <a:latin typeface="DengXian" charset="0"/>
              <a:ea typeface="DengXian" charset="0"/>
              <a:cs typeface="DengXian" charset="0"/>
            </a:endParaRPr>
          </a:p>
        </p:txBody>
      </p:sp>
      <p:sp>
        <p:nvSpPr>
          <p:cNvPr id="47" name="모서리가 둥근 직사각형 46"/>
          <p:cNvSpPr/>
          <p:nvPr/>
        </p:nvSpPr>
        <p:spPr>
          <a:xfrm>
            <a:off x="2843982" y="2650838"/>
            <a:ext cx="1468438" cy="571500"/>
          </a:xfrm>
          <a:prstGeom prst="round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67" b="1" dirty="0">
                <a:latin typeface="DengXian" charset="0"/>
                <a:ea typeface="DengXian" charset="0"/>
                <a:cs typeface="DengXian" charset="0"/>
              </a:rPr>
              <a:t>Quoting Enclave</a:t>
            </a:r>
            <a:endParaRPr lang="ko-KR" altLang="en-US" sz="1667" b="1" dirty="0">
              <a:latin typeface="DengXian" charset="0"/>
              <a:ea typeface="DengXian" charset="0"/>
              <a:cs typeface="DengXian" charset="0"/>
            </a:endParaRPr>
          </a:p>
        </p:txBody>
      </p:sp>
      <p:sp>
        <p:nvSpPr>
          <p:cNvPr id="49" name="모서리가 둥근 직사각형 48"/>
          <p:cNvSpPr/>
          <p:nvPr/>
        </p:nvSpPr>
        <p:spPr>
          <a:xfrm>
            <a:off x="6399372" y="1580522"/>
            <a:ext cx="1468438" cy="571500"/>
          </a:xfrm>
          <a:prstGeom prst="round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67" b="1" dirty="0">
                <a:latin typeface="DengXian" charset="0"/>
                <a:ea typeface="DengXian" charset="0"/>
                <a:cs typeface="DengXian" charset="0"/>
              </a:rPr>
              <a:t>Challenger Enclave</a:t>
            </a:r>
            <a:endParaRPr lang="ko-KR" altLang="en-US" sz="1667" b="1" dirty="0">
              <a:latin typeface="DengXian" charset="0"/>
              <a:ea typeface="DengXian" charset="0"/>
              <a:cs typeface="DengXian" charset="0"/>
            </a:endParaRPr>
          </a:p>
        </p:txBody>
      </p:sp>
      <p:sp>
        <p:nvSpPr>
          <p:cNvPr id="56" name="TextBox 55"/>
          <p:cNvSpPr txBox="1"/>
          <p:nvPr/>
        </p:nvSpPr>
        <p:spPr>
          <a:xfrm>
            <a:off x="1105798" y="2728315"/>
            <a:ext cx="1016625" cy="348878"/>
          </a:xfrm>
          <a:prstGeom prst="rect">
            <a:avLst/>
          </a:prstGeom>
          <a:noFill/>
        </p:spPr>
        <p:txBody>
          <a:bodyPr wrap="none" rtlCol="0">
            <a:spAutoFit/>
          </a:bodyPr>
          <a:lstStyle/>
          <a:p>
            <a:pPr algn="ctr"/>
            <a:r>
              <a:rPr lang="en-US" altLang="ko-KR" sz="1667" dirty="0">
                <a:latin typeface="DengXian" charset="0"/>
                <a:ea typeface="DengXian" charset="0"/>
                <a:cs typeface="DengXian" charset="0"/>
              </a:rPr>
              <a:t>SGX CPU</a:t>
            </a:r>
            <a:endParaRPr lang="ko-KR" altLang="en-US" sz="1667" dirty="0">
              <a:latin typeface="DengXian" charset="0"/>
              <a:ea typeface="DengXian" charset="0"/>
              <a:cs typeface="DengXian" charset="0"/>
            </a:endParaRPr>
          </a:p>
        </p:txBody>
      </p:sp>
      <p:sp>
        <p:nvSpPr>
          <p:cNvPr id="8" name="직사각형 7"/>
          <p:cNvSpPr/>
          <p:nvPr/>
        </p:nvSpPr>
        <p:spPr>
          <a:xfrm>
            <a:off x="1063233" y="1377330"/>
            <a:ext cx="3429000" cy="195169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latin typeface="DengXian" charset="0"/>
              <a:ea typeface="DengXian" charset="0"/>
              <a:cs typeface="DengXian" charset="0"/>
            </a:endParaRPr>
          </a:p>
        </p:txBody>
      </p:sp>
      <p:pic>
        <p:nvPicPr>
          <p:cNvPr id="66" name="Picture 4" descr="http://tssgreensboro.com/wp-content/uploads/2015/08/desktop_clipart-150x1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426" y="2986707"/>
            <a:ext cx="538108" cy="538108"/>
          </a:xfrm>
          <a:prstGeom prst="rect">
            <a:avLst/>
          </a:prstGeom>
          <a:noFill/>
          <a:extLst>
            <a:ext uri="{909E8E84-426E-40dd-AFC4-6F175D3DCCD1}">
              <a14:hiddenFill xmlns="" xmlns:a14="http://schemas.microsoft.com/office/drawing/2010/main">
                <a:solidFill>
                  <a:srgbClr val="FFFFFF"/>
                </a:solidFill>
              </a14:hiddenFill>
            </a:ext>
          </a:extLst>
        </p:spPr>
      </p:pic>
      <p:sp>
        <p:nvSpPr>
          <p:cNvPr id="68" name="직사각형 67"/>
          <p:cNvSpPr/>
          <p:nvPr/>
        </p:nvSpPr>
        <p:spPr>
          <a:xfrm>
            <a:off x="6215863" y="1377330"/>
            <a:ext cx="1835455" cy="195169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latin typeface="DengXian" charset="0"/>
              <a:ea typeface="DengXian" charset="0"/>
              <a:cs typeface="DengXian" charset="0"/>
            </a:endParaRPr>
          </a:p>
        </p:txBody>
      </p:sp>
      <p:pic>
        <p:nvPicPr>
          <p:cNvPr id="67" name="Picture 4" descr="http://tssgreensboro.com/wp-content/uploads/2015/08/desktop_clipart-150x1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664844" y="2986707"/>
            <a:ext cx="538108" cy="53810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TextBox 68"/>
          <p:cNvSpPr txBox="1"/>
          <p:nvPr/>
        </p:nvSpPr>
        <p:spPr>
          <a:xfrm>
            <a:off x="6361201" y="981848"/>
            <a:ext cx="1707519" cy="400110"/>
          </a:xfrm>
          <a:prstGeom prst="rect">
            <a:avLst/>
          </a:prstGeom>
          <a:noFill/>
        </p:spPr>
        <p:txBody>
          <a:bodyPr wrap="none" rtlCol="0">
            <a:spAutoFit/>
          </a:bodyPr>
          <a:lstStyle/>
          <a:p>
            <a:r>
              <a:rPr lang="en-US" altLang="ko-KR" sz="2000">
                <a:latin typeface="DengXian" charset="0"/>
                <a:ea typeface="DengXian" charset="0"/>
                <a:cs typeface="DengXian" charset="0"/>
              </a:rPr>
              <a:t>Host platform</a:t>
            </a:r>
            <a:endParaRPr lang="en-US" altLang="ko-KR" sz="2000" dirty="0">
              <a:latin typeface="DengXian" charset="0"/>
              <a:ea typeface="DengXian" charset="0"/>
              <a:cs typeface="DengXian" charset="0"/>
            </a:endParaRPr>
          </a:p>
        </p:txBody>
      </p:sp>
      <p:sp>
        <p:nvSpPr>
          <p:cNvPr id="70" name="TextBox 69"/>
          <p:cNvSpPr txBox="1"/>
          <p:nvPr/>
        </p:nvSpPr>
        <p:spPr>
          <a:xfrm>
            <a:off x="1814650" y="981848"/>
            <a:ext cx="2052165" cy="400110"/>
          </a:xfrm>
          <a:prstGeom prst="rect">
            <a:avLst/>
          </a:prstGeom>
          <a:noFill/>
        </p:spPr>
        <p:txBody>
          <a:bodyPr wrap="none" rtlCol="0">
            <a:spAutoFit/>
          </a:bodyPr>
          <a:lstStyle/>
          <a:p>
            <a:r>
              <a:rPr lang="en-US" altLang="ko-KR" sz="2000" dirty="0">
                <a:latin typeface="DengXian" charset="0"/>
                <a:ea typeface="DengXian" charset="0"/>
                <a:cs typeface="DengXian" charset="0"/>
              </a:rPr>
              <a:t>Remote platform</a:t>
            </a:r>
          </a:p>
        </p:txBody>
      </p:sp>
      <p:pic>
        <p:nvPicPr>
          <p:cNvPr id="71" name="Picture 2" descr="https://encrypted-tbn1.gstatic.com/images?q=tbn:ANd9GcS5Jhe31P4apttL3XnCuTtr3hhw6V8jIu4IPVZ2RJi0Cg2PPD0bq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3663" y="2629114"/>
            <a:ext cx="541395" cy="541395"/>
          </a:xfrm>
          <a:prstGeom prst="rect">
            <a:avLst/>
          </a:prstGeom>
          <a:noFill/>
          <a:extLst>
            <a:ext uri="{909E8E84-426E-40dd-AFC4-6F175D3DCCD1}">
              <a14:hiddenFill xmlns="" xmlns:a14="http://schemas.microsoft.com/office/drawing/2010/main">
                <a:solidFill>
                  <a:srgbClr val="FFFFFF"/>
                </a:solidFill>
              </a14:hiddenFill>
            </a:ext>
          </a:extLst>
        </p:spPr>
      </p:pic>
      <p:sp>
        <p:nvSpPr>
          <p:cNvPr id="72" name="TextBox 71"/>
          <p:cNvSpPr txBox="1"/>
          <p:nvPr/>
        </p:nvSpPr>
        <p:spPr>
          <a:xfrm>
            <a:off x="6643986" y="2345101"/>
            <a:ext cx="1016625" cy="348878"/>
          </a:xfrm>
          <a:prstGeom prst="rect">
            <a:avLst/>
          </a:prstGeom>
          <a:noFill/>
        </p:spPr>
        <p:txBody>
          <a:bodyPr wrap="none" rtlCol="0">
            <a:spAutoFit/>
          </a:bodyPr>
          <a:lstStyle/>
          <a:p>
            <a:pPr algn="ctr"/>
            <a:r>
              <a:rPr lang="en-US" altLang="ko-KR" sz="1667" dirty="0">
                <a:latin typeface="DengXian" charset="0"/>
                <a:ea typeface="DengXian" charset="0"/>
                <a:cs typeface="DengXian" charset="0"/>
              </a:rPr>
              <a:t>SGX CPU</a:t>
            </a:r>
            <a:endParaRPr lang="ko-KR" altLang="en-US" sz="1667" dirty="0">
              <a:latin typeface="DengXian" charset="0"/>
              <a:ea typeface="DengXian" charset="0"/>
              <a:cs typeface="DengXian" charset="0"/>
            </a:endParaRPr>
          </a:p>
        </p:txBody>
      </p:sp>
      <p:pic>
        <p:nvPicPr>
          <p:cNvPr id="25" name="Picture 4" descr="http://icons.iconarchive.com/icons/aha-soft/security/256/key-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9758" y="2304158"/>
            <a:ext cx="310440" cy="31044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http://icons.iconarchive.com/icons/aha-soft/security/256/key-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4361" y="2716385"/>
            <a:ext cx="310440" cy="3104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8" name="그룹 27"/>
          <p:cNvGrpSpPr/>
          <p:nvPr/>
        </p:nvGrpSpPr>
        <p:grpSpPr>
          <a:xfrm>
            <a:off x="4312420" y="1381227"/>
            <a:ext cx="2086952" cy="348878"/>
            <a:chOff x="4260504" y="1766800"/>
            <a:chExt cx="2504342" cy="418653"/>
          </a:xfrm>
        </p:grpSpPr>
        <p:cxnSp>
          <p:nvCxnSpPr>
            <p:cNvPr id="12" name="직선 화살표 연결선 11"/>
            <p:cNvCxnSpPr/>
            <p:nvPr/>
          </p:nvCxnSpPr>
          <p:spPr>
            <a:xfrm flipH="1">
              <a:off x="4260504" y="2156604"/>
              <a:ext cx="2504342"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911468" y="1766800"/>
              <a:ext cx="1369991" cy="418653"/>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1. Request</a:t>
              </a:r>
            </a:p>
          </p:txBody>
        </p:sp>
      </p:grpSp>
      <p:grpSp>
        <p:nvGrpSpPr>
          <p:cNvPr id="29" name="그룹 28"/>
          <p:cNvGrpSpPr/>
          <p:nvPr/>
        </p:nvGrpSpPr>
        <p:grpSpPr>
          <a:xfrm>
            <a:off x="1395144" y="1626577"/>
            <a:ext cx="1448838" cy="627417"/>
            <a:chOff x="759773" y="2061221"/>
            <a:chExt cx="1738605" cy="752900"/>
          </a:xfrm>
        </p:grpSpPr>
        <p:cxnSp>
          <p:nvCxnSpPr>
            <p:cNvPr id="14" name="직선 화살표 연결선 13"/>
            <p:cNvCxnSpPr>
              <a:stCxn id="6" idx="1"/>
            </p:cNvCxnSpPr>
            <p:nvPr/>
          </p:nvCxnSpPr>
          <p:spPr>
            <a:xfrm flipH="1">
              <a:off x="1362881" y="2244922"/>
              <a:ext cx="1135497" cy="569199"/>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9773" y="2061221"/>
              <a:ext cx="1556579" cy="726506"/>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2. Calculate </a:t>
              </a:r>
            </a:p>
            <a:p>
              <a:r>
                <a:rPr lang="en-US" altLang="ko-KR" sz="1667" dirty="0">
                  <a:solidFill>
                    <a:srgbClr val="0070C0"/>
                  </a:solidFill>
                  <a:latin typeface="DengXian" charset="0"/>
                  <a:ea typeface="DengXian" charset="0"/>
                  <a:cs typeface="DengXian" charset="0"/>
                </a:rPr>
                <a:t>    MAC</a:t>
              </a:r>
            </a:p>
          </p:txBody>
        </p:sp>
      </p:grpSp>
      <p:grpSp>
        <p:nvGrpSpPr>
          <p:cNvPr id="30" name="그룹 29"/>
          <p:cNvGrpSpPr/>
          <p:nvPr/>
        </p:nvGrpSpPr>
        <p:grpSpPr>
          <a:xfrm>
            <a:off x="3255787" y="2156518"/>
            <a:ext cx="1377300" cy="494320"/>
            <a:chOff x="3397981" y="2697151"/>
            <a:chExt cx="1652760" cy="593184"/>
          </a:xfrm>
        </p:grpSpPr>
        <p:sp>
          <p:nvSpPr>
            <p:cNvPr id="36" name="TextBox 35"/>
            <p:cNvSpPr txBox="1"/>
            <p:nvPr/>
          </p:nvSpPr>
          <p:spPr>
            <a:xfrm>
              <a:off x="3397981" y="2813755"/>
              <a:ext cx="1652760" cy="418654"/>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3. Send MAC</a:t>
              </a:r>
            </a:p>
          </p:txBody>
        </p:sp>
        <p:cxnSp>
          <p:nvCxnSpPr>
            <p:cNvPr id="37" name="직선 화살표 연결선 36"/>
            <p:cNvCxnSpPr/>
            <p:nvPr/>
          </p:nvCxnSpPr>
          <p:spPr>
            <a:xfrm>
              <a:off x="3413944" y="2697151"/>
              <a:ext cx="0" cy="59318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32" name="그룹 31"/>
          <p:cNvGrpSpPr/>
          <p:nvPr/>
        </p:nvGrpSpPr>
        <p:grpSpPr>
          <a:xfrm>
            <a:off x="4312419" y="1857989"/>
            <a:ext cx="2086953" cy="1398724"/>
            <a:chOff x="4260503" y="2338916"/>
            <a:chExt cx="2504343" cy="1678468"/>
          </a:xfrm>
        </p:grpSpPr>
        <p:cxnSp>
          <p:nvCxnSpPr>
            <p:cNvPr id="18" name="꺾인 연결선 17"/>
            <p:cNvCxnSpPr>
              <a:stCxn id="47" idx="3"/>
              <a:endCxn id="49" idx="1"/>
            </p:cNvCxnSpPr>
            <p:nvPr/>
          </p:nvCxnSpPr>
          <p:spPr>
            <a:xfrm flipV="1">
              <a:off x="4260503" y="2338916"/>
              <a:ext cx="2504343" cy="1284380"/>
            </a:xfrm>
            <a:prstGeom prst="bentConnector3">
              <a:avLst>
                <a:gd name="adj1" fmla="val 50000"/>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467687" y="3598731"/>
              <a:ext cx="2127890" cy="418653"/>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6. Send signature</a:t>
              </a:r>
            </a:p>
          </p:txBody>
        </p:sp>
      </p:grpSp>
      <p:grpSp>
        <p:nvGrpSpPr>
          <p:cNvPr id="54" name="그룹 53"/>
          <p:cNvGrpSpPr/>
          <p:nvPr/>
        </p:nvGrpSpPr>
        <p:grpSpPr>
          <a:xfrm>
            <a:off x="2494437" y="1960653"/>
            <a:ext cx="829073" cy="374398"/>
            <a:chOff x="-1923602" y="1943320"/>
            <a:chExt cx="994887" cy="449277"/>
          </a:xfrm>
        </p:grpSpPr>
        <p:sp>
          <p:nvSpPr>
            <p:cNvPr id="55" name="직사각형 54"/>
            <p:cNvSpPr/>
            <p:nvPr/>
          </p:nvSpPr>
          <p:spPr>
            <a:xfrm>
              <a:off x="-1885470" y="1995172"/>
              <a:ext cx="678243" cy="353683"/>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dirty="0">
                <a:solidFill>
                  <a:schemeClr val="tx1"/>
                </a:solidFill>
                <a:latin typeface="DengXian" charset="0"/>
                <a:ea typeface="DengXian" charset="0"/>
                <a:cs typeface="DengXian" charset="0"/>
              </a:endParaRPr>
            </a:p>
          </p:txBody>
        </p:sp>
        <p:sp>
          <p:nvSpPr>
            <p:cNvPr id="57" name="TextBox 56"/>
            <p:cNvSpPr txBox="1"/>
            <p:nvPr/>
          </p:nvSpPr>
          <p:spPr>
            <a:xfrm>
              <a:off x="-1923602" y="1943320"/>
              <a:ext cx="994887" cy="449277"/>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ko-KR" sz="1833" dirty="0">
                  <a:latin typeface="DengXian" charset="0"/>
                  <a:ea typeface="DengXian" charset="0"/>
                  <a:cs typeface="DengXian" charset="0"/>
                </a:rPr>
                <a:t>CMAC</a:t>
              </a:r>
              <a:endParaRPr lang="ko-KR" altLang="en-US" sz="1833" dirty="0">
                <a:latin typeface="DengXian" charset="0"/>
                <a:ea typeface="DengXian" charset="0"/>
                <a:cs typeface="DengXian" charset="0"/>
              </a:endParaRPr>
            </a:p>
          </p:txBody>
        </p:sp>
      </p:grpSp>
      <p:grpSp>
        <p:nvGrpSpPr>
          <p:cNvPr id="10" name="그룹 9"/>
          <p:cNvGrpSpPr/>
          <p:nvPr/>
        </p:nvGrpSpPr>
        <p:grpSpPr>
          <a:xfrm>
            <a:off x="2265424" y="1399713"/>
            <a:ext cx="897322" cy="480498"/>
            <a:chOff x="1950752" y="1788984"/>
            <a:chExt cx="1076786" cy="576597"/>
          </a:xfrm>
        </p:grpSpPr>
        <p:sp>
          <p:nvSpPr>
            <p:cNvPr id="51" name="세로로 말린 두루마리 모양 50"/>
            <p:cNvSpPr/>
            <p:nvPr/>
          </p:nvSpPr>
          <p:spPr>
            <a:xfrm>
              <a:off x="2565380" y="1868869"/>
              <a:ext cx="462158" cy="496712"/>
            </a:xfrm>
            <a:prstGeom prst="verticalScroll">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500" dirty="0">
                <a:latin typeface="DengXian" charset="0"/>
                <a:ea typeface="DengXian" charset="0"/>
                <a:cs typeface="DengXian" charset="0"/>
              </a:endParaRPr>
            </a:p>
          </p:txBody>
        </p:sp>
        <p:sp>
          <p:nvSpPr>
            <p:cNvPr id="20" name="TextBox 19"/>
            <p:cNvSpPr txBox="1"/>
            <p:nvPr/>
          </p:nvSpPr>
          <p:spPr>
            <a:xfrm>
              <a:off x="1950752" y="1788984"/>
              <a:ext cx="829458" cy="449277"/>
            </a:xfrm>
            <a:prstGeom prst="rect">
              <a:avLst/>
            </a:prstGeom>
            <a:noFill/>
          </p:spPr>
          <p:txBody>
            <a:bodyPr wrap="none" rtlCol="0">
              <a:spAutoFit/>
            </a:bodyPr>
            <a:lstStyle/>
            <a:p>
              <a:r>
                <a:rPr lang="en-US" altLang="ko-KR" sz="1833" dirty="0">
                  <a:latin typeface="DengXian" charset="0"/>
                  <a:ea typeface="DengXian" charset="0"/>
                  <a:cs typeface="DengXian" charset="0"/>
                </a:rPr>
                <a:t>Hash</a:t>
              </a:r>
            </a:p>
          </p:txBody>
        </p:sp>
      </p:grpSp>
      <p:grpSp>
        <p:nvGrpSpPr>
          <p:cNvPr id="58" name="그룹 57"/>
          <p:cNvGrpSpPr/>
          <p:nvPr/>
        </p:nvGrpSpPr>
        <p:grpSpPr>
          <a:xfrm>
            <a:off x="1675212" y="2628968"/>
            <a:ext cx="926857" cy="650396"/>
            <a:chOff x="2587098" y="2676216"/>
            <a:chExt cx="1112228" cy="780475"/>
          </a:xfrm>
        </p:grpSpPr>
        <p:sp>
          <p:nvSpPr>
            <p:cNvPr id="59" name="TextBox 58"/>
            <p:cNvSpPr txBox="1"/>
            <p:nvPr/>
          </p:nvSpPr>
          <p:spPr>
            <a:xfrm>
              <a:off x="2587098" y="3038038"/>
              <a:ext cx="1112228" cy="418653"/>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4. Verify</a:t>
              </a:r>
            </a:p>
          </p:txBody>
        </p:sp>
        <p:cxnSp>
          <p:nvCxnSpPr>
            <p:cNvPr id="60" name="직선 화살표 연결선 59"/>
            <p:cNvCxnSpPr/>
            <p:nvPr/>
          </p:nvCxnSpPr>
          <p:spPr>
            <a:xfrm>
              <a:off x="2863901" y="2676216"/>
              <a:ext cx="670055" cy="429288"/>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pic>
        <p:nvPicPr>
          <p:cNvPr id="1026" name="Picture 2" descr="http://agreementexpress.com/wp-content/uploads/2013/08/Digital-Signature-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9084" y="2786875"/>
            <a:ext cx="508950" cy="508950"/>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TextBox 45"/>
          <p:cNvSpPr txBox="1"/>
          <p:nvPr/>
        </p:nvSpPr>
        <p:spPr>
          <a:xfrm>
            <a:off x="2666303" y="3283195"/>
            <a:ext cx="2840842" cy="348878"/>
          </a:xfrm>
          <a:prstGeom prst="rect">
            <a:avLst/>
          </a:prstGeom>
          <a:noFill/>
        </p:spPr>
        <p:txBody>
          <a:bodyPr wrap="none" rtlCol="0">
            <a:spAutoFit/>
          </a:bodyPr>
          <a:lstStyle/>
          <a:p>
            <a:pPr algn="ctr"/>
            <a:r>
              <a:rPr lang="en-US" altLang="ko-KR" sz="1667" dirty="0">
                <a:solidFill>
                  <a:srgbClr val="0070C0"/>
                </a:solidFill>
                <a:latin typeface="DengXian" charset="0"/>
                <a:ea typeface="DengXian" charset="0"/>
                <a:cs typeface="DengXian" charset="0"/>
              </a:rPr>
              <a:t>5. Sign with group key [EPID]</a:t>
            </a:r>
            <a:endParaRPr lang="ko-KR" altLang="en-US" sz="1667" dirty="0">
              <a:solidFill>
                <a:srgbClr val="0070C0"/>
              </a:solidFill>
              <a:latin typeface="DengXian" charset="0"/>
              <a:ea typeface="DengXian" charset="0"/>
              <a:cs typeface="DengXian" charset="0"/>
            </a:endParaRPr>
          </a:p>
        </p:txBody>
      </p:sp>
      <p:pic>
        <p:nvPicPr>
          <p:cNvPr id="48" name="Picture 2" descr="http://agreementexpress.com/wp-content/uploads/2013/08/Digital-Signature-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3155" y="2781169"/>
            <a:ext cx="508950" cy="5089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350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94444E-6 4.44444E-6 L 1.94444E-6 0.17083 " pathEditMode="relative" rAng="0" ptsTypes="AA">
                                      <p:cBhvr>
                                        <p:cTn id="16" dur="1000" fill="hold"/>
                                        <p:tgtEl>
                                          <p:spTgt spid="54"/>
                                        </p:tgtEl>
                                        <p:attrNameLst>
                                          <p:attrName>ppt_x</p:attrName>
                                          <p:attrName>ppt_y</p:attrName>
                                        </p:attrNameLst>
                                      </p:cBhvr>
                                      <p:rCtr x="0" y="8542"/>
                                    </p:animMotion>
                                  </p:childTnLst>
                                </p:cTn>
                              </p:par>
                              <p:par>
                                <p:cTn id="17" presetID="42" presetClass="path" presetSubtype="0" accel="50000" decel="50000" fill="hold" nodeType="withEffect">
                                  <p:stCondLst>
                                    <p:cond delay="0"/>
                                  </p:stCondLst>
                                  <p:childTnLst>
                                    <p:animMotion origin="layout" path="M 3.61111E-6 4.44444E-6 L 3.61111E-6 0.1706 " pathEditMode="relative" rAng="0" ptsTypes="AA">
                                      <p:cBhvr>
                                        <p:cTn id="18" dur="1000" fill="hold"/>
                                        <p:tgtEl>
                                          <p:spTgt spid="10"/>
                                        </p:tgtEl>
                                        <p:attrNameLst>
                                          <p:attrName>ppt_x</p:attrName>
                                          <p:attrName>ppt_y</p:attrName>
                                        </p:attrNameLst>
                                      </p:cBhvr>
                                      <p:rCtr x="0" y="8519"/>
                                    </p:animMotion>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2.77778E-7 4.07407E-6 L 0.30087 -0.1713 " pathEditMode="relative" rAng="0" ptsTypes="AA">
                                      <p:cBhvr>
                                        <p:cTn id="34" dur="2000" fill="hold"/>
                                        <p:tgtEl>
                                          <p:spTgt spid="1026"/>
                                        </p:tgtEl>
                                        <p:attrNameLst>
                                          <p:attrName>ppt_x</p:attrName>
                                          <p:attrName>ppt_y</p:attrName>
                                        </p:attrNameLst>
                                      </p:cBhvr>
                                      <p:rCtr x="15035" y="-8565"/>
                                    </p:animMotion>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SGX Execution Flow</a:t>
            </a:r>
            <a:endParaRPr lang="zh-CN" altLang="en-US" dirty="0"/>
          </a:p>
        </p:txBody>
      </p:sp>
      <p:sp>
        <p:nvSpPr>
          <p:cNvPr id="3" name="内容占位符 2"/>
          <p:cNvSpPr>
            <a:spLocks noGrp="1"/>
          </p:cNvSpPr>
          <p:nvPr>
            <p:ph idx="1"/>
          </p:nvPr>
        </p:nvSpPr>
        <p:spPr>
          <a:xfrm>
            <a:off x="457200" y="1333501"/>
            <a:ext cx="4762872" cy="3771636"/>
          </a:xfrm>
        </p:spPr>
        <p:txBody>
          <a:bodyPr>
            <a:normAutofit fontScale="92500" lnSpcReduction="10000"/>
          </a:bodyPr>
          <a:lstStyle/>
          <a:p>
            <a:pPr>
              <a:buFont typeface="+mj-lt"/>
              <a:buAutoNum type="arabicPeriod"/>
            </a:pPr>
            <a:r>
              <a:rPr lang="en-US" altLang="zh-CN" sz="1800" dirty="0"/>
              <a:t>App built with trusted and untrusted parts</a:t>
            </a:r>
          </a:p>
          <a:p>
            <a:pPr>
              <a:buFont typeface="+mj-lt"/>
              <a:buAutoNum type="arabicPeriod"/>
            </a:pPr>
            <a:r>
              <a:rPr lang="en-US" altLang="zh-CN" sz="1800" dirty="0"/>
              <a:t>App runs &amp; creates the enclave which is placed in trusted memory</a:t>
            </a:r>
          </a:p>
          <a:p>
            <a:pPr>
              <a:buFont typeface="+mj-lt"/>
              <a:buAutoNum type="arabicPeriod"/>
            </a:pPr>
            <a:r>
              <a:rPr lang="en-US" altLang="zh-CN" sz="1800" dirty="0"/>
              <a:t>Trusted function is called, execution transitioned to the enclave</a:t>
            </a:r>
          </a:p>
          <a:p>
            <a:pPr>
              <a:buFont typeface="+mj-lt"/>
              <a:buAutoNum type="arabicPeriod"/>
            </a:pPr>
            <a:r>
              <a:rPr lang="en-US" altLang="zh-CN" sz="1800" dirty="0"/>
              <a:t>Enclave sees all process data in clear; external access to enclave data is denied</a:t>
            </a:r>
          </a:p>
          <a:p>
            <a:pPr>
              <a:buFont typeface="+mj-lt"/>
              <a:buAutoNum type="arabicPeriod"/>
            </a:pPr>
            <a:r>
              <a:rPr lang="en-US" altLang="zh-CN" sz="1800" dirty="0"/>
              <a:t>Trusted function returns; enclave data remains in trusted memory</a:t>
            </a:r>
          </a:p>
          <a:p>
            <a:pPr>
              <a:buFont typeface="+mj-lt"/>
              <a:buAutoNum type="arabicPeriod"/>
            </a:pPr>
            <a:r>
              <a:rPr lang="en-US" altLang="zh-CN" sz="1800" dirty="0"/>
              <a:t>Application continues normal execution</a:t>
            </a:r>
            <a:endParaRPr lang="zh-CN" altLang="en-US" sz="180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38</a:t>
            </a:fld>
            <a:endParaRPr lang="zh-CN" altLang="en-US"/>
          </a:p>
        </p:txBody>
      </p:sp>
      <p:pic>
        <p:nvPicPr>
          <p:cNvPr id="5" name="图片 4"/>
          <p:cNvPicPr>
            <a:picLocks noChangeAspect="1"/>
          </p:cNvPicPr>
          <p:nvPr/>
        </p:nvPicPr>
        <p:blipFill>
          <a:blip r:embed="rId2"/>
          <a:stretch>
            <a:fillRect/>
          </a:stretch>
        </p:blipFill>
        <p:spPr>
          <a:xfrm>
            <a:off x="5418402" y="1338726"/>
            <a:ext cx="3244403" cy="3593264"/>
          </a:xfrm>
          <a:prstGeom prst="rect">
            <a:avLst/>
          </a:prstGeom>
        </p:spPr>
      </p:pic>
    </p:spTree>
    <p:extLst>
      <p:ext uri="{BB962C8B-B14F-4D97-AF65-F5344CB8AC3E}">
        <p14:creationId xmlns:p14="http://schemas.microsoft.com/office/powerpoint/2010/main" val="342736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Software Architectures of SGX</a:t>
            </a:r>
            <a:endParaRPr kumimoji="1" lang="zh-CN" altLang="en-US" dirty="0"/>
          </a:p>
        </p:txBody>
      </p:sp>
      <p:sp>
        <p:nvSpPr>
          <p:cNvPr id="40" name="矩形 39"/>
          <p:cNvSpPr/>
          <p:nvPr/>
        </p:nvSpPr>
        <p:spPr>
          <a:xfrm>
            <a:off x="4860361" y="1771766"/>
            <a:ext cx="1075253" cy="642208"/>
          </a:xfrm>
          <a:prstGeom prst="rect">
            <a:avLst/>
          </a:prstGeom>
          <a:solidFill>
            <a:srgbClr val="C00000">
              <a:alpha val="20000"/>
            </a:srgbClr>
          </a:solidFill>
          <a:ln w="28575" cap="flat" cmpd="sng" algn="ctr">
            <a:solidFill>
              <a:srgbClr val="C00000"/>
            </a:solidFill>
            <a:prstDash val="solid"/>
            <a:miter lim="800000"/>
          </a:ln>
          <a:effectLst/>
        </p:spPr>
        <p:txBody>
          <a:bodyPr rtlCol="0" anchor="ctr"/>
          <a:lstStyle/>
          <a:p>
            <a:pPr algn="ctr" defTabSz="761970">
              <a:defRPr/>
            </a:pPr>
            <a:endParaRPr kumimoji="1" lang="zh-CN" altLang="en-US" sz="800" b="1" kern="0">
              <a:solidFill>
                <a:prstClr val="white"/>
              </a:solidFill>
              <a:latin typeface="DengXian" charset="0"/>
              <a:ea typeface="DengXian" charset="0"/>
              <a:cs typeface="DengXian" charset="0"/>
            </a:endParaRPr>
          </a:p>
        </p:txBody>
      </p:sp>
      <p:sp>
        <p:nvSpPr>
          <p:cNvPr id="41" name="矩形 40"/>
          <p:cNvSpPr/>
          <p:nvPr/>
        </p:nvSpPr>
        <p:spPr>
          <a:xfrm>
            <a:off x="944890" y="1760585"/>
            <a:ext cx="1078118" cy="1283952"/>
          </a:xfrm>
          <a:prstGeom prst="rect">
            <a:avLst/>
          </a:prstGeom>
          <a:solidFill>
            <a:srgbClr val="C00000">
              <a:alpha val="20000"/>
            </a:srgbClr>
          </a:solidFill>
          <a:ln w="28575" cap="flat" cmpd="sng" algn="ctr">
            <a:solidFill>
              <a:srgbClr val="C00000"/>
            </a:solidFill>
            <a:prstDash val="solid"/>
            <a:miter lim="800000"/>
          </a:ln>
          <a:effectLst/>
        </p:spPr>
        <p:txBody>
          <a:bodyPr rtlCol="0" anchor="ctr"/>
          <a:lstStyle/>
          <a:p>
            <a:pPr algn="ctr" defTabSz="761970">
              <a:defRPr/>
            </a:pPr>
            <a:endParaRPr kumimoji="1" lang="zh-CN" altLang="en-US" sz="800" b="1" kern="0">
              <a:solidFill>
                <a:prstClr val="white"/>
              </a:solidFill>
              <a:latin typeface="DengXian" charset="0"/>
              <a:ea typeface="DengXian" charset="0"/>
              <a:cs typeface="DengXian" charset="0"/>
            </a:endParaRPr>
          </a:p>
        </p:txBody>
      </p:sp>
      <p:sp>
        <p:nvSpPr>
          <p:cNvPr id="42" name="矩形 41"/>
          <p:cNvSpPr/>
          <p:nvPr/>
        </p:nvSpPr>
        <p:spPr>
          <a:xfrm>
            <a:off x="2912414" y="1771765"/>
            <a:ext cx="1078120" cy="928412"/>
          </a:xfrm>
          <a:prstGeom prst="rect">
            <a:avLst/>
          </a:prstGeom>
          <a:solidFill>
            <a:srgbClr val="C00000">
              <a:alpha val="20000"/>
            </a:srgbClr>
          </a:solidFill>
          <a:ln w="28575" cap="flat" cmpd="sng" algn="ctr">
            <a:solidFill>
              <a:srgbClr val="C00000"/>
            </a:solidFill>
            <a:prstDash val="solid"/>
            <a:miter lim="800000"/>
          </a:ln>
          <a:effectLst/>
        </p:spPr>
        <p:txBody>
          <a:bodyPr rtlCol="0" anchor="ctr"/>
          <a:lstStyle/>
          <a:p>
            <a:pPr algn="ctr" defTabSz="761970">
              <a:defRPr/>
            </a:pPr>
            <a:endParaRPr kumimoji="1" lang="zh-CN" altLang="en-US" sz="800" b="1" kern="0">
              <a:solidFill>
                <a:prstClr val="white"/>
              </a:solidFill>
              <a:latin typeface="DengXian" charset="0"/>
              <a:ea typeface="DengXian" charset="0"/>
              <a:cs typeface="DengXian" charset="0"/>
            </a:endParaRPr>
          </a:p>
        </p:txBody>
      </p:sp>
      <p:sp>
        <p:nvSpPr>
          <p:cNvPr id="43" name="矩形 42"/>
          <p:cNvSpPr/>
          <p:nvPr/>
        </p:nvSpPr>
        <p:spPr>
          <a:xfrm>
            <a:off x="848545" y="1637963"/>
            <a:ext cx="1266300" cy="1685691"/>
          </a:xfrm>
          <a:prstGeom prst="rect">
            <a:avLst/>
          </a:prstGeom>
          <a:noFill/>
          <a:ln w="38100" cap="flat" cmpd="sng" algn="ctr">
            <a:solidFill>
              <a:sysClr val="windowText" lastClr="000000">
                <a:lumMod val="50000"/>
                <a:lumOff val="50000"/>
              </a:sysClr>
            </a:solidFill>
            <a:prstDash val="solid"/>
            <a:miter lim="800000"/>
          </a:ln>
          <a:effectLst/>
        </p:spPr>
        <p:txBody>
          <a:bodyPr rtlCol="0" anchor="ctr"/>
          <a:lstStyle/>
          <a:p>
            <a:pPr algn="ctr" defTabSz="761970">
              <a:defRPr/>
            </a:pPr>
            <a:endParaRPr kumimoji="1" lang="zh-CN" altLang="en-US" sz="800" b="1" kern="0" dirty="0">
              <a:solidFill>
                <a:prstClr val="white"/>
              </a:solidFill>
              <a:latin typeface="DengXian" charset="0"/>
              <a:ea typeface="DengXian" charset="0"/>
              <a:cs typeface="DengXian" charset="0"/>
            </a:endParaRPr>
          </a:p>
        </p:txBody>
      </p:sp>
      <p:sp>
        <p:nvSpPr>
          <p:cNvPr id="44" name="矩形 43"/>
          <p:cNvSpPr/>
          <p:nvPr/>
        </p:nvSpPr>
        <p:spPr>
          <a:xfrm>
            <a:off x="827584" y="3404672"/>
            <a:ext cx="1286706" cy="30297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Hypervisor</a:t>
            </a:r>
            <a:endParaRPr kumimoji="1" lang="zh-CN" altLang="en-US" sz="800" b="1" kern="0" dirty="0">
              <a:solidFill>
                <a:prstClr val="white"/>
              </a:solidFill>
              <a:latin typeface="DengXian" charset="0"/>
              <a:ea typeface="DengXian" charset="0"/>
              <a:cs typeface="DengXian" charset="0"/>
            </a:endParaRPr>
          </a:p>
        </p:txBody>
      </p:sp>
      <p:sp>
        <p:nvSpPr>
          <p:cNvPr id="45" name="文本框 44"/>
          <p:cNvSpPr txBox="1"/>
          <p:nvPr/>
        </p:nvSpPr>
        <p:spPr>
          <a:xfrm>
            <a:off x="931877" y="2449795"/>
            <a:ext cx="1078118" cy="215444"/>
          </a:xfrm>
          <a:prstGeom prst="rect">
            <a:avLst/>
          </a:prstGeom>
          <a:noFill/>
        </p:spPr>
        <p:txBody>
          <a:bodyPr wrap="square" rtlCol="0">
            <a:spAutoFit/>
          </a:bodyPr>
          <a:lstStyle/>
          <a:p>
            <a:pPr algn="ctr"/>
            <a:r>
              <a:rPr kumimoji="1" lang="en-US" altLang="zh-CN" sz="800" b="1" dirty="0" err="1">
                <a:solidFill>
                  <a:prstClr val="black"/>
                </a:solidFill>
                <a:latin typeface="DengXian" charset="0"/>
                <a:ea typeface="DengXian" charset="0"/>
                <a:cs typeface="DengXian" charset="0"/>
              </a:rPr>
              <a:t>LibOS</a:t>
            </a:r>
            <a:endParaRPr kumimoji="1" lang="en-US" altLang="zh-CN" sz="800" b="1" dirty="0">
              <a:solidFill>
                <a:prstClr val="black"/>
              </a:solidFill>
              <a:latin typeface="DengXian" charset="0"/>
              <a:ea typeface="DengXian" charset="0"/>
              <a:cs typeface="DengXian" charset="0"/>
            </a:endParaRPr>
          </a:p>
        </p:txBody>
      </p:sp>
      <p:cxnSp>
        <p:nvCxnSpPr>
          <p:cNvPr id="46" name="直线连接符 45"/>
          <p:cNvCxnSpPr/>
          <p:nvPr/>
        </p:nvCxnSpPr>
        <p:spPr>
          <a:xfrm>
            <a:off x="944890" y="2223566"/>
            <a:ext cx="1095990" cy="0"/>
          </a:xfrm>
          <a:prstGeom prst="line">
            <a:avLst/>
          </a:prstGeom>
          <a:noFill/>
          <a:ln w="6350" cap="flat" cmpd="sng" algn="ctr">
            <a:solidFill>
              <a:srgbClr val="C00000"/>
            </a:solidFill>
            <a:prstDash val="dash"/>
            <a:miter lim="800000"/>
          </a:ln>
          <a:effectLst/>
        </p:spPr>
      </p:cxnSp>
      <p:sp>
        <p:nvSpPr>
          <p:cNvPr id="47" name="文本框 46"/>
          <p:cNvSpPr txBox="1"/>
          <p:nvPr/>
        </p:nvSpPr>
        <p:spPr>
          <a:xfrm>
            <a:off x="944889" y="1855052"/>
            <a:ext cx="1064362"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APP</a:t>
            </a:r>
            <a:endParaRPr kumimoji="1" lang="zh-CN" altLang="en-US" sz="800" b="1" dirty="0">
              <a:solidFill>
                <a:prstClr val="black"/>
              </a:solidFill>
              <a:latin typeface="DengXian" charset="0"/>
              <a:ea typeface="DengXian" charset="0"/>
              <a:cs typeface="DengXian" charset="0"/>
            </a:endParaRPr>
          </a:p>
        </p:txBody>
      </p:sp>
      <p:sp>
        <p:nvSpPr>
          <p:cNvPr id="48" name="文本框 47"/>
          <p:cNvSpPr txBox="1"/>
          <p:nvPr/>
        </p:nvSpPr>
        <p:spPr>
          <a:xfrm>
            <a:off x="848545" y="1201316"/>
            <a:ext cx="1265744" cy="297454"/>
          </a:xfrm>
          <a:prstGeom prst="rect">
            <a:avLst/>
          </a:prstGeom>
          <a:noFill/>
        </p:spPr>
        <p:txBody>
          <a:bodyPr wrap="square" rtlCol="0">
            <a:spAutoFit/>
          </a:bodyPr>
          <a:lstStyle/>
          <a:p>
            <a:pPr algn="ctr"/>
            <a:r>
              <a:rPr kumimoji="1" lang="en-US" altLang="zh-CN" sz="1333" dirty="0" err="1">
                <a:solidFill>
                  <a:prstClr val="black"/>
                </a:solidFill>
                <a:latin typeface="DengXian" charset="0"/>
                <a:ea typeface="DengXian" charset="0"/>
                <a:cs typeface="DengXian" charset="0"/>
              </a:rPr>
              <a:t>LibOS</a:t>
            </a:r>
            <a:endParaRPr kumimoji="1" lang="zh-CN" altLang="en-US" sz="1333" dirty="0">
              <a:solidFill>
                <a:prstClr val="black"/>
              </a:solidFill>
              <a:latin typeface="DengXian" charset="0"/>
              <a:ea typeface="DengXian" charset="0"/>
              <a:cs typeface="DengXian" charset="0"/>
            </a:endParaRPr>
          </a:p>
        </p:txBody>
      </p:sp>
      <p:sp>
        <p:nvSpPr>
          <p:cNvPr id="49" name="文本框 48"/>
          <p:cNvSpPr txBox="1"/>
          <p:nvPr/>
        </p:nvSpPr>
        <p:spPr>
          <a:xfrm>
            <a:off x="2808112" y="1202625"/>
            <a:ext cx="1287263" cy="297454"/>
          </a:xfrm>
          <a:prstGeom prst="rect">
            <a:avLst/>
          </a:prstGeom>
          <a:noFill/>
        </p:spPr>
        <p:txBody>
          <a:bodyPr wrap="square" rtlCol="0">
            <a:spAutoFit/>
          </a:bodyPr>
          <a:lstStyle>
            <a:defPPr>
              <a:defRPr lang="zh-CN"/>
            </a:defPPr>
            <a:lvl1pPr algn="ctr">
              <a:defRPr kumimoji="1" sz="2000">
                <a:latin typeface="微软雅黑 Light" panose="020B0502040204020203" pitchFamily="34" charset="-122"/>
                <a:ea typeface="微软雅黑 Light" panose="020B0502040204020203" pitchFamily="34" charset="-122"/>
              </a:defRPr>
            </a:lvl1pPr>
          </a:lstStyle>
          <a:p>
            <a:pPr defTabSz="761970">
              <a:defRPr/>
            </a:pPr>
            <a:r>
              <a:rPr lang="en-US" altLang="zh-CN" sz="1333" kern="0" dirty="0">
                <a:solidFill>
                  <a:prstClr val="black"/>
                </a:solidFill>
                <a:latin typeface="DengXian" charset="0"/>
                <a:ea typeface="DengXian" charset="0"/>
                <a:cs typeface="DengXian" charset="0"/>
              </a:rPr>
              <a:t>Container</a:t>
            </a:r>
            <a:endParaRPr lang="zh-CN" altLang="en-US" sz="1333" kern="0" dirty="0">
              <a:solidFill>
                <a:prstClr val="black"/>
              </a:solidFill>
              <a:latin typeface="DengXian" charset="0"/>
              <a:ea typeface="DengXian" charset="0"/>
              <a:cs typeface="DengXian" charset="0"/>
            </a:endParaRPr>
          </a:p>
        </p:txBody>
      </p:sp>
      <p:sp>
        <p:nvSpPr>
          <p:cNvPr id="50" name="文本框 49"/>
          <p:cNvSpPr txBox="1"/>
          <p:nvPr/>
        </p:nvSpPr>
        <p:spPr>
          <a:xfrm>
            <a:off x="827584" y="3086932"/>
            <a:ext cx="1265744"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Virtual Machine</a:t>
            </a:r>
            <a:endParaRPr kumimoji="1" lang="zh-CN" altLang="en-US" sz="800" b="1" dirty="0">
              <a:solidFill>
                <a:prstClr val="black"/>
              </a:solidFill>
              <a:latin typeface="DengXian" charset="0"/>
              <a:ea typeface="DengXian" charset="0"/>
              <a:cs typeface="DengXian" charset="0"/>
            </a:endParaRPr>
          </a:p>
        </p:txBody>
      </p:sp>
      <p:sp>
        <p:nvSpPr>
          <p:cNvPr id="51" name="矩形 50"/>
          <p:cNvSpPr/>
          <p:nvPr/>
        </p:nvSpPr>
        <p:spPr>
          <a:xfrm>
            <a:off x="2816069" y="1649143"/>
            <a:ext cx="1265744" cy="1685691"/>
          </a:xfrm>
          <a:prstGeom prst="rect">
            <a:avLst/>
          </a:prstGeom>
          <a:noFill/>
          <a:ln w="38100" cap="flat" cmpd="sng" algn="ctr">
            <a:solidFill>
              <a:sysClr val="windowText" lastClr="000000">
                <a:lumMod val="50000"/>
                <a:lumOff val="50000"/>
              </a:sysClr>
            </a:solidFill>
            <a:prstDash val="solid"/>
            <a:miter lim="800000"/>
          </a:ln>
          <a:effectLst/>
        </p:spPr>
        <p:txBody>
          <a:bodyPr rtlCol="0" anchor="ctr"/>
          <a:lstStyle/>
          <a:p>
            <a:pPr algn="ctr" defTabSz="761970">
              <a:defRPr/>
            </a:pPr>
            <a:endParaRPr kumimoji="1" lang="zh-CN" altLang="en-US" sz="800" b="1" kern="0" dirty="0">
              <a:solidFill>
                <a:prstClr val="white"/>
              </a:solidFill>
              <a:latin typeface="DengXian" charset="0"/>
              <a:ea typeface="DengXian" charset="0"/>
              <a:cs typeface="DengXian" charset="0"/>
            </a:endParaRPr>
          </a:p>
        </p:txBody>
      </p:sp>
      <p:sp>
        <p:nvSpPr>
          <p:cNvPr id="52" name="文本框 51"/>
          <p:cNvSpPr txBox="1"/>
          <p:nvPr/>
        </p:nvSpPr>
        <p:spPr>
          <a:xfrm>
            <a:off x="2912413" y="2362943"/>
            <a:ext cx="1095991" cy="215444"/>
          </a:xfrm>
          <a:prstGeom prst="rect">
            <a:avLst/>
          </a:prstGeom>
          <a:noFill/>
        </p:spPr>
        <p:txBody>
          <a:bodyPr wrap="square" rtlCol="0">
            <a:spAutoFit/>
          </a:bodyPr>
          <a:lstStyle/>
          <a:p>
            <a:pPr algn="ctr"/>
            <a:r>
              <a:rPr kumimoji="1" lang="en-US" altLang="zh-CN" sz="800" b="1" dirty="0" err="1">
                <a:solidFill>
                  <a:prstClr val="black"/>
                </a:solidFill>
                <a:latin typeface="DengXian" charset="0"/>
                <a:ea typeface="DengXian" charset="0"/>
                <a:cs typeface="DengXian" charset="0"/>
              </a:rPr>
              <a:t>LibC</a:t>
            </a:r>
            <a:endParaRPr kumimoji="1" lang="en-US" altLang="zh-CN" sz="800" b="1" dirty="0">
              <a:solidFill>
                <a:prstClr val="black"/>
              </a:solidFill>
              <a:latin typeface="DengXian" charset="0"/>
              <a:ea typeface="DengXian" charset="0"/>
              <a:cs typeface="DengXian" charset="0"/>
            </a:endParaRPr>
          </a:p>
        </p:txBody>
      </p:sp>
      <p:cxnSp>
        <p:nvCxnSpPr>
          <p:cNvPr id="53" name="直线连接符 52"/>
          <p:cNvCxnSpPr/>
          <p:nvPr/>
        </p:nvCxnSpPr>
        <p:spPr>
          <a:xfrm>
            <a:off x="2912414" y="2234746"/>
            <a:ext cx="1078120" cy="1226"/>
          </a:xfrm>
          <a:prstGeom prst="line">
            <a:avLst/>
          </a:prstGeom>
          <a:noFill/>
          <a:ln w="6350" cap="flat" cmpd="sng" algn="ctr">
            <a:solidFill>
              <a:srgbClr val="7030A0"/>
            </a:solidFill>
            <a:prstDash val="dash"/>
            <a:miter lim="800000"/>
          </a:ln>
          <a:effectLst/>
        </p:spPr>
      </p:cxnSp>
      <p:sp>
        <p:nvSpPr>
          <p:cNvPr id="54" name="文本框 53"/>
          <p:cNvSpPr txBox="1"/>
          <p:nvPr/>
        </p:nvSpPr>
        <p:spPr>
          <a:xfrm>
            <a:off x="2912413" y="1866232"/>
            <a:ext cx="1064362"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APP</a:t>
            </a:r>
            <a:endParaRPr kumimoji="1" lang="zh-CN" altLang="en-US" sz="800" b="1" dirty="0">
              <a:solidFill>
                <a:prstClr val="black"/>
              </a:solidFill>
              <a:latin typeface="DengXian" charset="0"/>
              <a:ea typeface="DengXian" charset="0"/>
              <a:cs typeface="DengXian" charset="0"/>
            </a:endParaRPr>
          </a:p>
        </p:txBody>
      </p:sp>
      <p:sp>
        <p:nvSpPr>
          <p:cNvPr id="55" name="文本框 54"/>
          <p:cNvSpPr txBox="1"/>
          <p:nvPr/>
        </p:nvSpPr>
        <p:spPr>
          <a:xfrm>
            <a:off x="4857492" y="2205163"/>
            <a:ext cx="1078121" cy="215444"/>
          </a:xfrm>
          <a:prstGeom prst="rect">
            <a:avLst/>
          </a:prstGeom>
          <a:noFill/>
        </p:spPr>
        <p:txBody>
          <a:bodyPr wrap="square" rtlCol="0">
            <a:spAutoFit/>
          </a:bodyPr>
          <a:lstStyle/>
          <a:p>
            <a:pPr algn="ctr"/>
            <a:r>
              <a:rPr kumimoji="1" lang="en-US" altLang="zh-CN" sz="800" b="1" dirty="0" err="1">
                <a:solidFill>
                  <a:prstClr val="black"/>
                </a:solidFill>
                <a:latin typeface="DengXian" charset="0"/>
                <a:ea typeface="DengXian" charset="0"/>
                <a:cs typeface="DengXian" charset="0"/>
              </a:rPr>
              <a:t>LibC</a:t>
            </a:r>
            <a:r>
              <a:rPr kumimoji="1" lang="en-US" altLang="zh-CN" sz="800" b="1" dirty="0">
                <a:solidFill>
                  <a:prstClr val="black"/>
                </a:solidFill>
                <a:latin typeface="DengXian" charset="0"/>
                <a:ea typeface="DengXian" charset="0"/>
                <a:cs typeface="DengXian" charset="0"/>
              </a:rPr>
              <a:t> interface</a:t>
            </a:r>
          </a:p>
        </p:txBody>
      </p:sp>
      <p:cxnSp>
        <p:nvCxnSpPr>
          <p:cNvPr id="56" name="直线连接符 55"/>
          <p:cNvCxnSpPr/>
          <p:nvPr/>
        </p:nvCxnSpPr>
        <p:spPr>
          <a:xfrm>
            <a:off x="4860361" y="2204397"/>
            <a:ext cx="1075252" cy="0"/>
          </a:xfrm>
          <a:prstGeom prst="line">
            <a:avLst/>
          </a:prstGeom>
          <a:noFill/>
          <a:ln w="6350" cap="flat" cmpd="sng" algn="ctr">
            <a:solidFill>
              <a:srgbClr val="7030A0"/>
            </a:solidFill>
            <a:prstDash val="dash"/>
            <a:miter lim="800000"/>
          </a:ln>
          <a:effectLst/>
        </p:spPr>
      </p:cxnSp>
      <p:sp>
        <p:nvSpPr>
          <p:cNvPr id="57" name="文本框 56"/>
          <p:cNvSpPr txBox="1"/>
          <p:nvPr/>
        </p:nvSpPr>
        <p:spPr>
          <a:xfrm>
            <a:off x="4855297" y="1835884"/>
            <a:ext cx="1069426"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APP</a:t>
            </a:r>
            <a:endParaRPr kumimoji="1" lang="zh-CN" altLang="en-US" sz="800" b="1" dirty="0">
              <a:solidFill>
                <a:prstClr val="black"/>
              </a:solidFill>
              <a:latin typeface="DengXian" charset="0"/>
              <a:ea typeface="DengXian" charset="0"/>
              <a:cs typeface="DengXian" charset="0"/>
            </a:endParaRPr>
          </a:p>
        </p:txBody>
      </p:sp>
      <p:sp>
        <p:nvSpPr>
          <p:cNvPr id="58" name="文本框 57"/>
          <p:cNvSpPr txBox="1"/>
          <p:nvPr/>
        </p:nvSpPr>
        <p:spPr>
          <a:xfrm>
            <a:off x="4753192" y="1202625"/>
            <a:ext cx="1287262" cy="297454"/>
          </a:xfrm>
          <a:prstGeom prst="rect">
            <a:avLst/>
          </a:prstGeom>
          <a:noFill/>
        </p:spPr>
        <p:txBody>
          <a:bodyPr wrap="square" rtlCol="0">
            <a:spAutoFit/>
          </a:bodyPr>
          <a:lstStyle>
            <a:defPPr>
              <a:defRPr lang="zh-CN"/>
            </a:defPPr>
            <a:lvl1pPr algn="ctr">
              <a:defRPr kumimoji="1" sz="2000">
                <a:latin typeface="微软雅黑 Light" panose="020B0502040204020203" pitchFamily="34" charset="-122"/>
                <a:ea typeface="微软雅黑 Light" panose="020B0502040204020203" pitchFamily="34" charset="-122"/>
              </a:defRPr>
            </a:lvl1pPr>
          </a:lstStyle>
          <a:p>
            <a:pPr defTabSz="761970">
              <a:defRPr/>
            </a:pPr>
            <a:r>
              <a:rPr lang="en-US" altLang="zh-CN" sz="1333" kern="0" dirty="0">
                <a:solidFill>
                  <a:prstClr val="black"/>
                </a:solidFill>
                <a:latin typeface="DengXian" charset="0"/>
                <a:ea typeface="DengXian" charset="0"/>
                <a:cs typeface="DengXian" charset="0"/>
              </a:rPr>
              <a:t>Application</a:t>
            </a:r>
            <a:endParaRPr lang="zh-CN" altLang="en-US" sz="1333" kern="0" dirty="0">
              <a:solidFill>
                <a:prstClr val="black"/>
              </a:solidFill>
              <a:latin typeface="DengXian" charset="0"/>
              <a:ea typeface="DengXian" charset="0"/>
              <a:cs typeface="DengXian" charset="0"/>
            </a:endParaRPr>
          </a:p>
        </p:txBody>
      </p:sp>
      <p:sp>
        <p:nvSpPr>
          <p:cNvPr id="59" name="文本框 58"/>
          <p:cNvSpPr txBox="1"/>
          <p:nvPr/>
        </p:nvSpPr>
        <p:spPr>
          <a:xfrm>
            <a:off x="2795108" y="3089354"/>
            <a:ext cx="1265744"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Virtual Machine</a:t>
            </a:r>
            <a:endParaRPr kumimoji="1" lang="zh-CN" altLang="en-US" sz="800" b="1" dirty="0">
              <a:solidFill>
                <a:prstClr val="black"/>
              </a:solidFill>
              <a:latin typeface="DengXian" charset="0"/>
              <a:ea typeface="DengXian" charset="0"/>
              <a:cs typeface="DengXian" charset="0"/>
            </a:endParaRPr>
          </a:p>
        </p:txBody>
      </p:sp>
      <p:sp>
        <p:nvSpPr>
          <p:cNvPr id="60" name="矩形 59"/>
          <p:cNvSpPr/>
          <p:nvPr/>
        </p:nvSpPr>
        <p:spPr>
          <a:xfrm>
            <a:off x="2912413" y="2787009"/>
            <a:ext cx="1078121" cy="257528"/>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OS</a:t>
            </a:r>
            <a:endParaRPr kumimoji="1" lang="zh-CN" altLang="en-US" sz="800" b="1" kern="0" dirty="0">
              <a:solidFill>
                <a:prstClr val="white"/>
              </a:solidFill>
              <a:latin typeface="DengXian" charset="0"/>
              <a:ea typeface="DengXian" charset="0"/>
              <a:cs typeface="DengXian" charset="0"/>
            </a:endParaRPr>
          </a:p>
        </p:txBody>
      </p:sp>
      <p:sp>
        <p:nvSpPr>
          <p:cNvPr id="61" name="矩形 60"/>
          <p:cNvSpPr/>
          <p:nvPr/>
        </p:nvSpPr>
        <p:spPr>
          <a:xfrm>
            <a:off x="4855296" y="2471137"/>
            <a:ext cx="1080317" cy="257528"/>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761970">
              <a:defRPr/>
            </a:pPr>
            <a:r>
              <a:rPr kumimoji="1" lang="en-US" altLang="zh-CN" sz="800" b="1" kern="0" dirty="0" err="1">
                <a:solidFill>
                  <a:prstClr val="white"/>
                </a:solidFill>
                <a:latin typeface="DengXian" charset="0"/>
                <a:ea typeface="DengXian" charset="0"/>
                <a:cs typeface="DengXian" charset="0"/>
              </a:rPr>
              <a:t>Libc</a:t>
            </a:r>
            <a:endParaRPr kumimoji="1" lang="zh-CN" altLang="en-US" sz="800" b="1" kern="0" dirty="0">
              <a:solidFill>
                <a:prstClr val="white"/>
              </a:solidFill>
              <a:latin typeface="DengXian" charset="0"/>
              <a:ea typeface="DengXian" charset="0"/>
              <a:cs typeface="DengXian" charset="0"/>
            </a:endParaRPr>
          </a:p>
        </p:txBody>
      </p:sp>
      <p:sp>
        <p:nvSpPr>
          <p:cNvPr id="62" name="矩形 61"/>
          <p:cNvSpPr/>
          <p:nvPr/>
        </p:nvSpPr>
        <p:spPr>
          <a:xfrm>
            <a:off x="2808113" y="3404672"/>
            <a:ext cx="1286706" cy="30297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Hypervisor</a:t>
            </a:r>
            <a:endParaRPr kumimoji="1" lang="zh-CN" altLang="en-US" sz="800" b="1" kern="0" dirty="0">
              <a:solidFill>
                <a:prstClr val="white"/>
              </a:solidFill>
              <a:latin typeface="DengXian" charset="0"/>
              <a:ea typeface="DengXian" charset="0"/>
              <a:cs typeface="DengXian" charset="0"/>
            </a:endParaRPr>
          </a:p>
        </p:txBody>
      </p:sp>
      <p:sp>
        <p:nvSpPr>
          <p:cNvPr id="63" name="矩形 62"/>
          <p:cNvSpPr/>
          <p:nvPr/>
        </p:nvSpPr>
        <p:spPr>
          <a:xfrm>
            <a:off x="4761148" y="1649143"/>
            <a:ext cx="1265744" cy="1685691"/>
          </a:xfrm>
          <a:prstGeom prst="rect">
            <a:avLst/>
          </a:prstGeom>
          <a:noFill/>
          <a:ln w="38100" cap="flat" cmpd="sng" algn="ctr">
            <a:solidFill>
              <a:sysClr val="windowText" lastClr="000000">
                <a:lumMod val="50000"/>
                <a:lumOff val="50000"/>
              </a:sysClr>
            </a:solidFill>
            <a:prstDash val="solid"/>
            <a:miter lim="800000"/>
          </a:ln>
          <a:effectLst/>
        </p:spPr>
        <p:txBody>
          <a:bodyPr rtlCol="0" anchor="ctr"/>
          <a:lstStyle/>
          <a:p>
            <a:pPr algn="ctr" defTabSz="761970">
              <a:defRPr/>
            </a:pPr>
            <a:endParaRPr kumimoji="1" lang="zh-CN" altLang="en-US" sz="800" b="1" kern="0" dirty="0">
              <a:solidFill>
                <a:prstClr val="white"/>
              </a:solidFill>
              <a:latin typeface="DengXian" charset="0"/>
              <a:ea typeface="DengXian" charset="0"/>
              <a:cs typeface="DengXian" charset="0"/>
            </a:endParaRPr>
          </a:p>
        </p:txBody>
      </p:sp>
      <p:sp>
        <p:nvSpPr>
          <p:cNvPr id="64" name="文本框 63"/>
          <p:cNvSpPr txBox="1"/>
          <p:nvPr/>
        </p:nvSpPr>
        <p:spPr>
          <a:xfrm>
            <a:off x="4740187" y="3089354"/>
            <a:ext cx="1265744"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Virtual Machine</a:t>
            </a:r>
            <a:endParaRPr kumimoji="1" lang="zh-CN" altLang="en-US" sz="800" b="1" dirty="0">
              <a:solidFill>
                <a:prstClr val="black"/>
              </a:solidFill>
              <a:latin typeface="DengXian" charset="0"/>
              <a:ea typeface="DengXian" charset="0"/>
              <a:cs typeface="DengXian" charset="0"/>
            </a:endParaRPr>
          </a:p>
        </p:txBody>
      </p:sp>
      <p:sp>
        <p:nvSpPr>
          <p:cNvPr id="65" name="矩形 64"/>
          <p:cNvSpPr/>
          <p:nvPr/>
        </p:nvSpPr>
        <p:spPr>
          <a:xfrm>
            <a:off x="4857492" y="2787009"/>
            <a:ext cx="1078121" cy="257528"/>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OS</a:t>
            </a:r>
            <a:endParaRPr kumimoji="1" lang="zh-CN" altLang="en-US" sz="800" b="1" kern="0" dirty="0">
              <a:solidFill>
                <a:prstClr val="white"/>
              </a:solidFill>
              <a:latin typeface="DengXian" charset="0"/>
              <a:ea typeface="DengXian" charset="0"/>
              <a:cs typeface="DengXian" charset="0"/>
            </a:endParaRPr>
          </a:p>
        </p:txBody>
      </p:sp>
      <p:sp>
        <p:nvSpPr>
          <p:cNvPr id="66" name="矩形 65"/>
          <p:cNvSpPr/>
          <p:nvPr/>
        </p:nvSpPr>
        <p:spPr>
          <a:xfrm>
            <a:off x="4753192" y="3404672"/>
            <a:ext cx="1286706" cy="30297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Hypervisor</a:t>
            </a:r>
            <a:endParaRPr kumimoji="1" lang="zh-CN" altLang="en-US" sz="800" b="1" kern="0" dirty="0">
              <a:solidFill>
                <a:prstClr val="white"/>
              </a:solidFill>
              <a:latin typeface="DengXian" charset="0"/>
              <a:ea typeface="DengXian" charset="0"/>
              <a:cs typeface="DengXian" charset="0"/>
            </a:endParaRPr>
          </a:p>
        </p:txBody>
      </p:sp>
      <p:sp>
        <p:nvSpPr>
          <p:cNvPr id="67" name="文本框 66"/>
          <p:cNvSpPr txBox="1"/>
          <p:nvPr/>
        </p:nvSpPr>
        <p:spPr>
          <a:xfrm>
            <a:off x="6741122" y="1202625"/>
            <a:ext cx="1287262" cy="297454"/>
          </a:xfrm>
          <a:prstGeom prst="rect">
            <a:avLst/>
          </a:prstGeom>
          <a:noFill/>
        </p:spPr>
        <p:txBody>
          <a:bodyPr wrap="square" rtlCol="0">
            <a:spAutoFit/>
          </a:bodyPr>
          <a:lstStyle>
            <a:defPPr>
              <a:defRPr lang="zh-CN"/>
            </a:defPPr>
            <a:lvl1pPr algn="ctr">
              <a:defRPr kumimoji="1" sz="2000">
                <a:latin typeface="微软雅黑 Light" panose="020B0502040204020203" pitchFamily="34" charset="-122"/>
                <a:ea typeface="微软雅黑 Light" panose="020B0502040204020203" pitchFamily="34" charset="-122"/>
              </a:defRPr>
            </a:lvl1pPr>
          </a:lstStyle>
          <a:p>
            <a:pPr defTabSz="761970">
              <a:defRPr/>
            </a:pPr>
            <a:r>
              <a:rPr lang="en-US" altLang="zh-CN" sz="1333" kern="0" dirty="0">
                <a:solidFill>
                  <a:prstClr val="black"/>
                </a:solidFill>
                <a:latin typeface="DengXian" charset="0"/>
                <a:ea typeface="DengXian" charset="0"/>
                <a:cs typeface="DengXian" charset="0"/>
              </a:rPr>
              <a:t>Code Snippet</a:t>
            </a:r>
            <a:endParaRPr lang="zh-CN" altLang="en-US" sz="1333" kern="0" dirty="0">
              <a:solidFill>
                <a:prstClr val="black"/>
              </a:solidFill>
              <a:latin typeface="DengXian" charset="0"/>
              <a:ea typeface="DengXian" charset="0"/>
              <a:cs typeface="DengXian" charset="0"/>
            </a:endParaRPr>
          </a:p>
        </p:txBody>
      </p:sp>
      <p:sp>
        <p:nvSpPr>
          <p:cNvPr id="68" name="矩形 67"/>
          <p:cNvSpPr/>
          <p:nvPr/>
        </p:nvSpPr>
        <p:spPr>
          <a:xfrm>
            <a:off x="6843226" y="2471137"/>
            <a:ext cx="1080317" cy="257528"/>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761970">
              <a:defRPr/>
            </a:pPr>
            <a:r>
              <a:rPr kumimoji="1" lang="en-US" altLang="zh-CN" sz="800" b="1" kern="0" dirty="0" err="1">
                <a:solidFill>
                  <a:prstClr val="white"/>
                </a:solidFill>
                <a:latin typeface="DengXian" charset="0"/>
                <a:ea typeface="DengXian" charset="0"/>
                <a:cs typeface="DengXian" charset="0"/>
              </a:rPr>
              <a:t>Libc</a:t>
            </a:r>
            <a:endParaRPr kumimoji="1" lang="zh-CN" altLang="en-US" sz="800" b="1" kern="0" dirty="0">
              <a:solidFill>
                <a:prstClr val="white"/>
              </a:solidFill>
              <a:latin typeface="DengXian" charset="0"/>
              <a:ea typeface="DengXian" charset="0"/>
              <a:cs typeface="DengXian" charset="0"/>
            </a:endParaRPr>
          </a:p>
        </p:txBody>
      </p:sp>
      <p:sp>
        <p:nvSpPr>
          <p:cNvPr id="69" name="矩形 68"/>
          <p:cNvSpPr/>
          <p:nvPr/>
        </p:nvSpPr>
        <p:spPr>
          <a:xfrm>
            <a:off x="6749078" y="1649143"/>
            <a:ext cx="1265744" cy="1685691"/>
          </a:xfrm>
          <a:prstGeom prst="rect">
            <a:avLst/>
          </a:prstGeom>
          <a:noFill/>
          <a:ln w="38100" cap="flat" cmpd="sng" algn="ctr">
            <a:solidFill>
              <a:sysClr val="windowText" lastClr="000000">
                <a:lumMod val="50000"/>
                <a:lumOff val="50000"/>
              </a:sysClr>
            </a:solidFill>
            <a:prstDash val="solid"/>
            <a:miter lim="800000"/>
          </a:ln>
          <a:effectLst/>
        </p:spPr>
        <p:txBody>
          <a:bodyPr rtlCol="0" anchor="ctr"/>
          <a:lstStyle/>
          <a:p>
            <a:pPr algn="ctr" defTabSz="761970">
              <a:defRPr/>
            </a:pPr>
            <a:endParaRPr kumimoji="1" lang="zh-CN" altLang="en-US" sz="800" b="1" kern="0" dirty="0">
              <a:solidFill>
                <a:prstClr val="white"/>
              </a:solidFill>
              <a:latin typeface="DengXian" charset="0"/>
              <a:ea typeface="DengXian" charset="0"/>
              <a:cs typeface="DengXian" charset="0"/>
            </a:endParaRPr>
          </a:p>
        </p:txBody>
      </p:sp>
      <p:sp>
        <p:nvSpPr>
          <p:cNvPr id="70" name="文本框 69"/>
          <p:cNvSpPr txBox="1"/>
          <p:nvPr/>
        </p:nvSpPr>
        <p:spPr>
          <a:xfrm>
            <a:off x="6728117" y="3089354"/>
            <a:ext cx="1265744" cy="215444"/>
          </a:xfrm>
          <a:prstGeom prst="rect">
            <a:avLst/>
          </a:prstGeom>
          <a:noFill/>
        </p:spPr>
        <p:txBody>
          <a:bodyPr wrap="square" rtlCol="0">
            <a:spAutoFit/>
          </a:bodyPr>
          <a:lstStyle/>
          <a:p>
            <a:pPr algn="ctr"/>
            <a:r>
              <a:rPr kumimoji="1" lang="en-US" altLang="zh-CN" sz="800" b="1" dirty="0">
                <a:solidFill>
                  <a:prstClr val="black"/>
                </a:solidFill>
                <a:latin typeface="DengXian" charset="0"/>
                <a:ea typeface="DengXian" charset="0"/>
                <a:cs typeface="DengXian" charset="0"/>
              </a:rPr>
              <a:t>Virtual Machine</a:t>
            </a:r>
            <a:endParaRPr kumimoji="1" lang="zh-CN" altLang="en-US" sz="800" b="1" dirty="0">
              <a:solidFill>
                <a:prstClr val="black"/>
              </a:solidFill>
              <a:latin typeface="DengXian" charset="0"/>
              <a:ea typeface="DengXian" charset="0"/>
              <a:cs typeface="DengXian" charset="0"/>
            </a:endParaRPr>
          </a:p>
        </p:txBody>
      </p:sp>
      <p:sp>
        <p:nvSpPr>
          <p:cNvPr id="71" name="矩形 70"/>
          <p:cNvSpPr/>
          <p:nvPr/>
        </p:nvSpPr>
        <p:spPr>
          <a:xfrm>
            <a:off x="6845422" y="2787009"/>
            <a:ext cx="1078121" cy="257528"/>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OS</a:t>
            </a:r>
            <a:endParaRPr kumimoji="1" lang="zh-CN" altLang="en-US" sz="800" b="1" kern="0" dirty="0">
              <a:solidFill>
                <a:prstClr val="white"/>
              </a:solidFill>
              <a:latin typeface="DengXian" charset="0"/>
              <a:ea typeface="DengXian" charset="0"/>
              <a:cs typeface="DengXian" charset="0"/>
            </a:endParaRPr>
          </a:p>
        </p:txBody>
      </p:sp>
      <p:sp>
        <p:nvSpPr>
          <p:cNvPr id="72" name="矩形 71"/>
          <p:cNvSpPr/>
          <p:nvPr/>
        </p:nvSpPr>
        <p:spPr>
          <a:xfrm>
            <a:off x="6741122" y="3404672"/>
            <a:ext cx="1286706" cy="30297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Hypervisor</a:t>
            </a:r>
            <a:endParaRPr kumimoji="1" lang="zh-CN" altLang="en-US" sz="800" b="1" kern="0" dirty="0">
              <a:solidFill>
                <a:prstClr val="white"/>
              </a:solidFill>
              <a:latin typeface="DengXian" charset="0"/>
              <a:ea typeface="DengXian" charset="0"/>
              <a:cs typeface="DengXian" charset="0"/>
            </a:endParaRPr>
          </a:p>
        </p:txBody>
      </p:sp>
      <p:sp>
        <p:nvSpPr>
          <p:cNvPr id="73" name="矩形 72"/>
          <p:cNvSpPr/>
          <p:nvPr/>
        </p:nvSpPr>
        <p:spPr>
          <a:xfrm>
            <a:off x="6843226" y="2149984"/>
            <a:ext cx="1080317" cy="257528"/>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761970">
              <a:defRPr/>
            </a:pPr>
            <a:r>
              <a:rPr kumimoji="1" lang="en-US" altLang="zh-CN" sz="800" b="1" kern="0" dirty="0">
                <a:solidFill>
                  <a:prstClr val="white"/>
                </a:solidFill>
                <a:latin typeface="DengXian" charset="0"/>
                <a:ea typeface="DengXian" charset="0"/>
                <a:cs typeface="DengXian" charset="0"/>
              </a:rPr>
              <a:t>APP untrusted part</a:t>
            </a:r>
            <a:endParaRPr kumimoji="1" lang="zh-CN" altLang="en-US" sz="800" b="1" kern="0" dirty="0">
              <a:solidFill>
                <a:prstClr val="white"/>
              </a:solidFill>
              <a:latin typeface="DengXian" charset="0"/>
              <a:ea typeface="DengXian" charset="0"/>
              <a:cs typeface="DengXian" charset="0"/>
            </a:endParaRPr>
          </a:p>
        </p:txBody>
      </p:sp>
      <p:sp>
        <p:nvSpPr>
          <p:cNvPr id="74" name="文本框 73"/>
          <p:cNvSpPr txBox="1"/>
          <p:nvPr/>
        </p:nvSpPr>
        <p:spPr>
          <a:xfrm>
            <a:off x="6839975" y="1760585"/>
            <a:ext cx="1083568" cy="334436"/>
          </a:xfrm>
          <a:prstGeom prst="rect">
            <a:avLst/>
          </a:prstGeom>
          <a:solidFill>
            <a:srgbClr val="C00000">
              <a:alpha val="20000"/>
            </a:srgbClr>
          </a:solidFill>
          <a:ln w="28575" cap="flat" cmpd="sng" algn="ctr">
            <a:solidFill>
              <a:srgbClr val="C00000"/>
            </a:solidFill>
            <a:prstDash val="solid"/>
            <a:miter lim="800000"/>
          </a:ln>
          <a:effectLst/>
        </p:spPr>
        <p:txBody>
          <a:bodyPr rtlCol="0" anchor="ctr"/>
          <a:lstStyle>
            <a:defPPr>
              <a:defRPr lang="zh-CN"/>
            </a:defPPr>
            <a:lvl1pPr algn="ctr">
              <a:defRPr kumimoji="1" sz="1200">
                <a:solidFill>
                  <a:schemeClr val="lt1"/>
                </a:solidFill>
                <a:latin typeface="微软雅黑 Light" panose="020B0502040204020203" pitchFamily="34" charset="-122"/>
                <a:ea typeface="微软雅黑 Light" panose="020B0502040204020203"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761970">
              <a:defRPr/>
            </a:pPr>
            <a:r>
              <a:rPr lang="en-US" altLang="zh-CN" sz="800" b="1" kern="0" dirty="0">
                <a:solidFill>
                  <a:prstClr val="black"/>
                </a:solidFill>
                <a:latin typeface="DengXian" charset="0"/>
                <a:ea typeface="DengXian" charset="0"/>
                <a:cs typeface="DengXian" charset="0"/>
              </a:rPr>
              <a:t>APP trusted part</a:t>
            </a:r>
            <a:endParaRPr lang="zh-CN" altLang="en-US" sz="800" b="1" kern="0" dirty="0">
              <a:solidFill>
                <a:prstClr val="black"/>
              </a:solidFill>
              <a:latin typeface="DengXian" charset="0"/>
              <a:ea typeface="DengXian" charset="0"/>
              <a:cs typeface="DengXian" charset="0"/>
            </a:endParaRPr>
          </a:p>
        </p:txBody>
      </p:sp>
      <p:graphicFrame>
        <p:nvGraphicFramePr>
          <p:cNvPr id="77" name="表格 76"/>
          <p:cNvGraphicFramePr>
            <a:graphicFrameLocks noGrp="1"/>
          </p:cNvGraphicFramePr>
          <p:nvPr/>
        </p:nvGraphicFramePr>
        <p:xfrm>
          <a:off x="827582" y="4146908"/>
          <a:ext cx="7200245" cy="1302880"/>
        </p:xfrm>
        <a:graphic>
          <a:graphicData uri="http://schemas.openxmlformats.org/drawingml/2006/table">
            <a:tbl>
              <a:tblPr firstRow="1" bandRow="1"/>
              <a:tblGrid>
                <a:gridCol w="1414327">
                  <a:extLst>
                    <a:ext uri="{9D8B030D-6E8A-4147-A177-3AD203B41FA5}">
                      <a16:colId xmlns:a16="http://schemas.microsoft.com/office/drawing/2014/main" val="20000"/>
                    </a:ext>
                  </a:extLst>
                </a:gridCol>
                <a:gridCol w="1008047">
                  <a:extLst>
                    <a:ext uri="{9D8B030D-6E8A-4147-A177-3AD203B41FA5}">
                      <a16:colId xmlns:a16="http://schemas.microsoft.com/office/drawing/2014/main" val="20001"/>
                    </a:ext>
                  </a:extLst>
                </a:gridCol>
                <a:gridCol w="1211187">
                  <a:extLst>
                    <a:ext uri="{9D8B030D-6E8A-4147-A177-3AD203B41FA5}">
                      <a16:colId xmlns:a16="http://schemas.microsoft.com/office/drawing/2014/main" val="20002"/>
                    </a:ext>
                  </a:extLst>
                </a:gridCol>
                <a:gridCol w="1211187">
                  <a:extLst>
                    <a:ext uri="{9D8B030D-6E8A-4147-A177-3AD203B41FA5}">
                      <a16:colId xmlns:a16="http://schemas.microsoft.com/office/drawing/2014/main" val="20003"/>
                    </a:ext>
                  </a:extLst>
                </a:gridCol>
                <a:gridCol w="1211187">
                  <a:extLst>
                    <a:ext uri="{9D8B030D-6E8A-4147-A177-3AD203B41FA5}">
                      <a16:colId xmlns:a16="http://schemas.microsoft.com/office/drawing/2014/main" val="20004"/>
                    </a:ext>
                  </a:extLst>
                </a:gridCol>
                <a:gridCol w="1144310">
                  <a:extLst>
                    <a:ext uri="{9D8B030D-6E8A-4147-A177-3AD203B41FA5}">
                      <a16:colId xmlns:a16="http://schemas.microsoft.com/office/drawing/2014/main" val="20005"/>
                    </a:ext>
                  </a:extLst>
                </a:gridCol>
              </a:tblGrid>
              <a:tr h="260576">
                <a:tc>
                  <a:txBody>
                    <a:bodyPr/>
                    <a:lstStyle>
                      <a:lvl1pPr marL="0" algn="l" defTabSz="914400" rtl="0" eaLnBrk="1" latinLnBrk="0" hangingPunct="1">
                        <a:defRPr sz="1800" b="1" kern="1200">
                          <a:solidFill>
                            <a:schemeClr val="tx1"/>
                          </a:solidFill>
                          <a:latin typeface="Calibri" panose="020F0502020204030204"/>
                          <a:ea typeface=""/>
                          <a:cs typeface=""/>
                        </a:defRPr>
                      </a:lvl1pPr>
                      <a:lvl2pPr marL="457200" algn="l" defTabSz="914400" rtl="0" eaLnBrk="1" latinLnBrk="0" hangingPunct="1">
                        <a:defRPr sz="1800" b="1" kern="1200">
                          <a:solidFill>
                            <a:schemeClr val="tx1"/>
                          </a:solidFill>
                          <a:latin typeface="Calibri" panose="020F0502020204030204"/>
                          <a:ea typeface=""/>
                          <a:cs typeface=""/>
                        </a:defRPr>
                      </a:lvl2pPr>
                      <a:lvl3pPr marL="914400" algn="l" defTabSz="914400" rtl="0" eaLnBrk="1" latinLnBrk="0" hangingPunct="1">
                        <a:defRPr sz="1800" b="1" kern="1200">
                          <a:solidFill>
                            <a:schemeClr val="tx1"/>
                          </a:solidFill>
                          <a:latin typeface="Calibri" panose="020F0502020204030204"/>
                          <a:ea typeface=""/>
                          <a:cs typeface=""/>
                        </a:defRPr>
                      </a:lvl3pPr>
                      <a:lvl4pPr marL="1371600" algn="l" defTabSz="914400" rtl="0" eaLnBrk="1" latinLnBrk="0" hangingPunct="1">
                        <a:defRPr sz="1800" b="1" kern="1200">
                          <a:solidFill>
                            <a:schemeClr val="tx1"/>
                          </a:solidFill>
                          <a:latin typeface="Calibri" panose="020F0502020204030204"/>
                          <a:ea typeface=""/>
                          <a:cs typeface=""/>
                        </a:defRPr>
                      </a:lvl4pPr>
                      <a:lvl5pPr marL="1828800" algn="l" defTabSz="914400" rtl="0" eaLnBrk="1" latinLnBrk="0" hangingPunct="1">
                        <a:defRPr sz="1800" b="1" kern="1200">
                          <a:solidFill>
                            <a:schemeClr val="tx1"/>
                          </a:solidFill>
                          <a:latin typeface="Calibri" panose="020F0502020204030204"/>
                          <a:ea typeface=""/>
                          <a:cs typeface=""/>
                        </a:defRPr>
                      </a:lvl5pPr>
                      <a:lvl6pPr marL="2286000" algn="l" defTabSz="914400" rtl="0" eaLnBrk="1" latinLnBrk="0" hangingPunct="1">
                        <a:defRPr sz="1800" b="1" kern="1200">
                          <a:solidFill>
                            <a:schemeClr val="tx1"/>
                          </a:solidFill>
                          <a:latin typeface="Calibri" panose="020F0502020204030204"/>
                          <a:ea typeface=""/>
                          <a:cs typeface=""/>
                        </a:defRPr>
                      </a:lvl6pPr>
                      <a:lvl7pPr marL="2743200" algn="l" defTabSz="914400" rtl="0" eaLnBrk="1" latinLnBrk="0" hangingPunct="1">
                        <a:defRPr sz="1800" b="1" kern="1200">
                          <a:solidFill>
                            <a:schemeClr val="tx1"/>
                          </a:solidFill>
                          <a:latin typeface="Calibri" panose="020F0502020204030204"/>
                          <a:ea typeface=""/>
                          <a:cs typeface=""/>
                        </a:defRPr>
                      </a:lvl7pPr>
                      <a:lvl8pPr marL="3200400" algn="l" defTabSz="914400" rtl="0" eaLnBrk="1" latinLnBrk="0" hangingPunct="1">
                        <a:defRPr sz="1800" b="1" kern="1200">
                          <a:solidFill>
                            <a:schemeClr val="tx1"/>
                          </a:solidFill>
                          <a:latin typeface="Calibri" panose="020F0502020204030204"/>
                          <a:ea typeface=""/>
                          <a:cs typeface=""/>
                        </a:defRPr>
                      </a:lvl8pPr>
                      <a:lvl9pPr marL="3657600" algn="l" defTabSz="914400" rtl="0" eaLnBrk="1" latinLnBrk="0" hangingPunct="1">
                        <a:defRPr sz="1800" b="1" kern="1200">
                          <a:solidFill>
                            <a:schemeClr val="tx1"/>
                          </a:solidFill>
                          <a:latin typeface="Calibri" panose="020F0502020204030204"/>
                          <a:ea typeface=""/>
                          <a:cs typeface=""/>
                        </a:defRPr>
                      </a:lvl9pPr>
                    </a:lstStyle>
                    <a:p>
                      <a:pPr algn="ctr"/>
                      <a:endParaRPr lang="zh-CN" altLang="en-US" sz="1100" b="1"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ea typeface=""/>
                          <a:cs typeface=""/>
                        </a:defRPr>
                      </a:lvl1pPr>
                      <a:lvl2pPr marL="457200" algn="l" defTabSz="914400" rtl="0" eaLnBrk="1" latinLnBrk="0" hangingPunct="1">
                        <a:defRPr sz="1800" b="1" kern="1200">
                          <a:solidFill>
                            <a:schemeClr val="tx1"/>
                          </a:solidFill>
                          <a:latin typeface="Calibri" panose="020F0502020204030204"/>
                          <a:ea typeface=""/>
                          <a:cs typeface=""/>
                        </a:defRPr>
                      </a:lvl2pPr>
                      <a:lvl3pPr marL="914400" algn="l" defTabSz="914400" rtl="0" eaLnBrk="1" latinLnBrk="0" hangingPunct="1">
                        <a:defRPr sz="1800" b="1" kern="1200">
                          <a:solidFill>
                            <a:schemeClr val="tx1"/>
                          </a:solidFill>
                          <a:latin typeface="Calibri" panose="020F0502020204030204"/>
                          <a:ea typeface=""/>
                          <a:cs typeface=""/>
                        </a:defRPr>
                      </a:lvl3pPr>
                      <a:lvl4pPr marL="1371600" algn="l" defTabSz="914400" rtl="0" eaLnBrk="1" latinLnBrk="0" hangingPunct="1">
                        <a:defRPr sz="1800" b="1" kern="1200">
                          <a:solidFill>
                            <a:schemeClr val="tx1"/>
                          </a:solidFill>
                          <a:latin typeface="Calibri" panose="020F0502020204030204"/>
                          <a:ea typeface=""/>
                          <a:cs typeface=""/>
                        </a:defRPr>
                      </a:lvl4pPr>
                      <a:lvl5pPr marL="1828800" algn="l" defTabSz="914400" rtl="0" eaLnBrk="1" latinLnBrk="0" hangingPunct="1">
                        <a:defRPr sz="1800" b="1" kern="1200">
                          <a:solidFill>
                            <a:schemeClr val="tx1"/>
                          </a:solidFill>
                          <a:latin typeface="Calibri" panose="020F0502020204030204"/>
                          <a:ea typeface=""/>
                          <a:cs typeface=""/>
                        </a:defRPr>
                      </a:lvl5pPr>
                      <a:lvl6pPr marL="2286000" algn="l" defTabSz="914400" rtl="0" eaLnBrk="1" latinLnBrk="0" hangingPunct="1">
                        <a:defRPr sz="1800" b="1" kern="1200">
                          <a:solidFill>
                            <a:schemeClr val="tx1"/>
                          </a:solidFill>
                          <a:latin typeface="Calibri" panose="020F0502020204030204"/>
                          <a:ea typeface=""/>
                          <a:cs typeface=""/>
                        </a:defRPr>
                      </a:lvl6pPr>
                      <a:lvl7pPr marL="2743200" algn="l" defTabSz="914400" rtl="0" eaLnBrk="1" latinLnBrk="0" hangingPunct="1">
                        <a:defRPr sz="1800" b="1" kern="1200">
                          <a:solidFill>
                            <a:schemeClr val="tx1"/>
                          </a:solidFill>
                          <a:latin typeface="Calibri" panose="020F0502020204030204"/>
                          <a:ea typeface=""/>
                          <a:cs typeface=""/>
                        </a:defRPr>
                      </a:lvl7pPr>
                      <a:lvl8pPr marL="3200400" algn="l" defTabSz="914400" rtl="0" eaLnBrk="1" latinLnBrk="0" hangingPunct="1">
                        <a:defRPr sz="1800" b="1" kern="1200">
                          <a:solidFill>
                            <a:schemeClr val="tx1"/>
                          </a:solidFill>
                          <a:latin typeface="Calibri" panose="020F0502020204030204"/>
                          <a:ea typeface=""/>
                          <a:cs typeface=""/>
                        </a:defRPr>
                      </a:lvl8pPr>
                      <a:lvl9pPr marL="3657600" algn="l" defTabSz="914400" rtl="0" eaLnBrk="1" latinLnBrk="0" hangingPunct="1">
                        <a:defRPr sz="1800" b="1"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Compatibility</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ea typeface=""/>
                          <a:cs typeface=""/>
                        </a:defRPr>
                      </a:lvl1pPr>
                      <a:lvl2pPr marL="457200" algn="l" defTabSz="914400" rtl="0" eaLnBrk="1" latinLnBrk="0" hangingPunct="1">
                        <a:defRPr sz="1800" b="1" kern="1200">
                          <a:solidFill>
                            <a:schemeClr val="tx1"/>
                          </a:solidFill>
                          <a:latin typeface="Calibri" panose="020F0502020204030204"/>
                          <a:ea typeface=""/>
                          <a:cs typeface=""/>
                        </a:defRPr>
                      </a:lvl2pPr>
                      <a:lvl3pPr marL="914400" algn="l" defTabSz="914400" rtl="0" eaLnBrk="1" latinLnBrk="0" hangingPunct="1">
                        <a:defRPr sz="1800" b="1" kern="1200">
                          <a:solidFill>
                            <a:schemeClr val="tx1"/>
                          </a:solidFill>
                          <a:latin typeface="Calibri" panose="020F0502020204030204"/>
                          <a:ea typeface=""/>
                          <a:cs typeface=""/>
                        </a:defRPr>
                      </a:lvl3pPr>
                      <a:lvl4pPr marL="1371600" algn="l" defTabSz="914400" rtl="0" eaLnBrk="1" latinLnBrk="0" hangingPunct="1">
                        <a:defRPr sz="1800" b="1" kern="1200">
                          <a:solidFill>
                            <a:schemeClr val="tx1"/>
                          </a:solidFill>
                          <a:latin typeface="Calibri" panose="020F0502020204030204"/>
                          <a:ea typeface=""/>
                          <a:cs typeface=""/>
                        </a:defRPr>
                      </a:lvl4pPr>
                      <a:lvl5pPr marL="1828800" algn="l" defTabSz="914400" rtl="0" eaLnBrk="1" latinLnBrk="0" hangingPunct="1">
                        <a:defRPr sz="1800" b="1" kern="1200">
                          <a:solidFill>
                            <a:schemeClr val="tx1"/>
                          </a:solidFill>
                          <a:latin typeface="Calibri" panose="020F0502020204030204"/>
                          <a:ea typeface=""/>
                          <a:cs typeface=""/>
                        </a:defRPr>
                      </a:lvl5pPr>
                      <a:lvl6pPr marL="2286000" algn="l" defTabSz="914400" rtl="0" eaLnBrk="1" latinLnBrk="0" hangingPunct="1">
                        <a:defRPr sz="1800" b="1" kern="1200">
                          <a:solidFill>
                            <a:schemeClr val="tx1"/>
                          </a:solidFill>
                          <a:latin typeface="Calibri" panose="020F0502020204030204"/>
                          <a:ea typeface=""/>
                          <a:cs typeface=""/>
                        </a:defRPr>
                      </a:lvl6pPr>
                      <a:lvl7pPr marL="2743200" algn="l" defTabSz="914400" rtl="0" eaLnBrk="1" latinLnBrk="0" hangingPunct="1">
                        <a:defRPr sz="1800" b="1" kern="1200">
                          <a:solidFill>
                            <a:schemeClr val="tx1"/>
                          </a:solidFill>
                          <a:latin typeface="Calibri" panose="020F0502020204030204"/>
                          <a:ea typeface=""/>
                          <a:cs typeface=""/>
                        </a:defRPr>
                      </a:lvl7pPr>
                      <a:lvl8pPr marL="3200400" algn="l" defTabSz="914400" rtl="0" eaLnBrk="1" latinLnBrk="0" hangingPunct="1">
                        <a:defRPr sz="1800" b="1" kern="1200">
                          <a:solidFill>
                            <a:schemeClr val="tx1"/>
                          </a:solidFill>
                          <a:latin typeface="Calibri" panose="020F0502020204030204"/>
                          <a:ea typeface=""/>
                          <a:cs typeface=""/>
                        </a:defRPr>
                      </a:lvl8pPr>
                      <a:lvl9pPr marL="3657600" algn="l" defTabSz="914400" rtl="0" eaLnBrk="1" latinLnBrk="0" hangingPunct="1">
                        <a:defRPr sz="1800" b="1"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TCB Size</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ea typeface=""/>
                          <a:cs typeface=""/>
                        </a:defRPr>
                      </a:lvl1pPr>
                      <a:lvl2pPr marL="457200" algn="l" defTabSz="914400" rtl="0" eaLnBrk="1" latinLnBrk="0" hangingPunct="1">
                        <a:defRPr sz="1800" b="1" kern="1200">
                          <a:solidFill>
                            <a:schemeClr val="tx1"/>
                          </a:solidFill>
                          <a:latin typeface="Calibri" panose="020F0502020204030204"/>
                          <a:ea typeface=""/>
                          <a:cs typeface=""/>
                        </a:defRPr>
                      </a:lvl2pPr>
                      <a:lvl3pPr marL="914400" algn="l" defTabSz="914400" rtl="0" eaLnBrk="1" latinLnBrk="0" hangingPunct="1">
                        <a:defRPr sz="1800" b="1" kern="1200">
                          <a:solidFill>
                            <a:schemeClr val="tx1"/>
                          </a:solidFill>
                          <a:latin typeface="Calibri" panose="020F0502020204030204"/>
                          <a:ea typeface=""/>
                          <a:cs typeface=""/>
                        </a:defRPr>
                      </a:lvl3pPr>
                      <a:lvl4pPr marL="1371600" algn="l" defTabSz="914400" rtl="0" eaLnBrk="1" latinLnBrk="0" hangingPunct="1">
                        <a:defRPr sz="1800" b="1" kern="1200">
                          <a:solidFill>
                            <a:schemeClr val="tx1"/>
                          </a:solidFill>
                          <a:latin typeface="Calibri" panose="020F0502020204030204"/>
                          <a:ea typeface=""/>
                          <a:cs typeface=""/>
                        </a:defRPr>
                      </a:lvl4pPr>
                      <a:lvl5pPr marL="1828800" algn="l" defTabSz="914400" rtl="0" eaLnBrk="1" latinLnBrk="0" hangingPunct="1">
                        <a:defRPr sz="1800" b="1" kern="1200">
                          <a:solidFill>
                            <a:schemeClr val="tx1"/>
                          </a:solidFill>
                          <a:latin typeface="Calibri" panose="020F0502020204030204"/>
                          <a:ea typeface=""/>
                          <a:cs typeface=""/>
                        </a:defRPr>
                      </a:lvl5pPr>
                      <a:lvl6pPr marL="2286000" algn="l" defTabSz="914400" rtl="0" eaLnBrk="1" latinLnBrk="0" hangingPunct="1">
                        <a:defRPr sz="1800" b="1" kern="1200">
                          <a:solidFill>
                            <a:schemeClr val="tx1"/>
                          </a:solidFill>
                          <a:latin typeface="Calibri" panose="020F0502020204030204"/>
                          <a:ea typeface=""/>
                          <a:cs typeface=""/>
                        </a:defRPr>
                      </a:lvl6pPr>
                      <a:lvl7pPr marL="2743200" algn="l" defTabSz="914400" rtl="0" eaLnBrk="1" latinLnBrk="0" hangingPunct="1">
                        <a:defRPr sz="1800" b="1" kern="1200">
                          <a:solidFill>
                            <a:schemeClr val="tx1"/>
                          </a:solidFill>
                          <a:latin typeface="Calibri" panose="020F0502020204030204"/>
                          <a:ea typeface=""/>
                          <a:cs typeface=""/>
                        </a:defRPr>
                      </a:lvl7pPr>
                      <a:lvl8pPr marL="3200400" algn="l" defTabSz="914400" rtl="0" eaLnBrk="1" latinLnBrk="0" hangingPunct="1">
                        <a:defRPr sz="1800" b="1" kern="1200">
                          <a:solidFill>
                            <a:schemeClr val="tx1"/>
                          </a:solidFill>
                          <a:latin typeface="Calibri" panose="020F0502020204030204"/>
                          <a:ea typeface=""/>
                          <a:cs typeface=""/>
                        </a:defRPr>
                      </a:lvl8pPr>
                      <a:lvl9pPr marL="3657600" algn="l" defTabSz="914400" rtl="0" eaLnBrk="1" latinLnBrk="0" hangingPunct="1">
                        <a:defRPr sz="1800" b="1" kern="1200">
                          <a:solidFill>
                            <a:schemeClr val="tx1"/>
                          </a:solidFill>
                          <a:latin typeface="Calibri" panose="020F0502020204030204"/>
                          <a:ea typeface=""/>
                          <a:cs typeface=""/>
                        </a:defRPr>
                      </a:lvl9pPr>
                    </a:lstStyle>
                    <a:p>
                      <a:pPr algn="ctr"/>
                      <a:r>
                        <a:rPr lang="en-US" altLang="zh-CN" sz="1100" b="0" i="0" dirty="0" err="1">
                          <a:latin typeface="等线" panose="02010600030101010101" pitchFamily="2" charset="-122"/>
                          <a:ea typeface="等线" panose="02010600030101010101" pitchFamily="2" charset="-122"/>
                          <a:cs typeface="Microsoft YaHei" charset="0"/>
                        </a:rPr>
                        <a:t>Ocall</a:t>
                      </a:r>
                      <a:r>
                        <a:rPr lang="en-US" altLang="zh-CN" sz="1100" b="0" i="0" dirty="0">
                          <a:latin typeface="等线" panose="02010600030101010101" pitchFamily="2" charset="-122"/>
                          <a:ea typeface="等线" panose="02010600030101010101" pitchFamily="2" charset="-122"/>
                          <a:cs typeface="Microsoft YaHei" charset="0"/>
                        </a:rPr>
                        <a:t> </a:t>
                      </a:r>
                      <a:r>
                        <a:rPr lang="en-US" altLang="zh-CN" sz="1100" b="0" i="0" dirty="0" err="1">
                          <a:latin typeface="等线" panose="02010600030101010101" pitchFamily="2" charset="-122"/>
                          <a:ea typeface="等线" panose="02010600030101010101" pitchFamily="2" charset="-122"/>
                          <a:cs typeface="Microsoft YaHei" charset="0"/>
                        </a:rPr>
                        <a:t>Num</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ea typeface=""/>
                          <a:cs typeface=""/>
                        </a:defRPr>
                      </a:lvl1pPr>
                      <a:lvl2pPr marL="457200" algn="l" defTabSz="914400" rtl="0" eaLnBrk="1" latinLnBrk="0" hangingPunct="1">
                        <a:defRPr sz="1800" b="1" kern="1200">
                          <a:solidFill>
                            <a:schemeClr val="tx1"/>
                          </a:solidFill>
                          <a:latin typeface="Calibri" panose="020F0502020204030204"/>
                          <a:ea typeface=""/>
                          <a:cs typeface=""/>
                        </a:defRPr>
                      </a:lvl2pPr>
                      <a:lvl3pPr marL="914400" algn="l" defTabSz="914400" rtl="0" eaLnBrk="1" latinLnBrk="0" hangingPunct="1">
                        <a:defRPr sz="1800" b="1" kern="1200">
                          <a:solidFill>
                            <a:schemeClr val="tx1"/>
                          </a:solidFill>
                          <a:latin typeface="Calibri" panose="020F0502020204030204"/>
                          <a:ea typeface=""/>
                          <a:cs typeface=""/>
                        </a:defRPr>
                      </a:lvl3pPr>
                      <a:lvl4pPr marL="1371600" algn="l" defTabSz="914400" rtl="0" eaLnBrk="1" latinLnBrk="0" hangingPunct="1">
                        <a:defRPr sz="1800" b="1" kern="1200">
                          <a:solidFill>
                            <a:schemeClr val="tx1"/>
                          </a:solidFill>
                          <a:latin typeface="Calibri" panose="020F0502020204030204"/>
                          <a:ea typeface=""/>
                          <a:cs typeface=""/>
                        </a:defRPr>
                      </a:lvl4pPr>
                      <a:lvl5pPr marL="1828800" algn="l" defTabSz="914400" rtl="0" eaLnBrk="1" latinLnBrk="0" hangingPunct="1">
                        <a:defRPr sz="1800" b="1" kern="1200">
                          <a:solidFill>
                            <a:schemeClr val="tx1"/>
                          </a:solidFill>
                          <a:latin typeface="Calibri" panose="020F0502020204030204"/>
                          <a:ea typeface=""/>
                          <a:cs typeface=""/>
                        </a:defRPr>
                      </a:lvl5pPr>
                      <a:lvl6pPr marL="2286000" algn="l" defTabSz="914400" rtl="0" eaLnBrk="1" latinLnBrk="0" hangingPunct="1">
                        <a:defRPr sz="1800" b="1" kern="1200">
                          <a:solidFill>
                            <a:schemeClr val="tx1"/>
                          </a:solidFill>
                          <a:latin typeface="Calibri" panose="020F0502020204030204"/>
                          <a:ea typeface=""/>
                          <a:cs typeface=""/>
                        </a:defRPr>
                      </a:lvl6pPr>
                      <a:lvl7pPr marL="2743200" algn="l" defTabSz="914400" rtl="0" eaLnBrk="1" latinLnBrk="0" hangingPunct="1">
                        <a:defRPr sz="1800" b="1" kern="1200">
                          <a:solidFill>
                            <a:schemeClr val="tx1"/>
                          </a:solidFill>
                          <a:latin typeface="Calibri" panose="020F0502020204030204"/>
                          <a:ea typeface=""/>
                          <a:cs typeface=""/>
                        </a:defRPr>
                      </a:lvl7pPr>
                      <a:lvl8pPr marL="3200400" algn="l" defTabSz="914400" rtl="0" eaLnBrk="1" latinLnBrk="0" hangingPunct="1">
                        <a:defRPr sz="1800" b="1" kern="1200">
                          <a:solidFill>
                            <a:schemeClr val="tx1"/>
                          </a:solidFill>
                          <a:latin typeface="Calibri" panose="020F0502020204030204"/>
                          <a:ea typeface=""/>
                          <a:cs typeface=""/>
                        </a:defRPr>
                      </a:lvl8pPr>
                      <a:lvl9pPr marL="3657600" algn="l" defTabSz="914400" rtl="0" eaLnBrk="1" latinLnBrk="0" hangingPunct="1">
                        <a:defRPr sz="1800" b="1"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Attack Surface</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ea typeface=""/>
                          <a:cs typeface=""/>
                        </a:defRPr>
                      </a:lvl1pPr>
                      <a:lvl2pPr marL="457200" algn="l" defTabSz="914400" rtl="0" eaLnBrk="1" latinLnBrk="0" hangingPunct="1">
                        <a:defRPr sz="1800" b="1" kern="1200">
                          <a:solidFill>
                            <a:schemeClr val="tx1"/>
                          </a:solidFill>
                          <a:latin typeface="Calibri" panose="020F0502020204030204"/>
                          <a:ea typeface=""/>
                          <a:cs typeface=""/>
                        </a:defRPr>
                      </a:lvl2pPr>
                      <a:lvl3pPr marL="914400" algn="l" defTabSz="914400" rtl="0" eaLnBrk="1" latinLnBrk="0" hangingPunct="1">
                        <a:defRPr sz="1800" b="1" kern="1200">
                          <a:solidFill>
                            <a:schemeClr val="tx1"/>
                          </a:solidFill>
                          <a:latin typeface="Calibri" panose="020F0502020204030204"/>
                          <a:ea typeface=""/>
                          <a:cs typeface=""/>
                        </a:defRPr>
                      </a:lvl3pPr>
                      <a:lvl4pPr marL="1371600" algn="l" defTabSz="914400" rtl="0" eaLnBrk="1" latinLnBrk="0" hangingPunct="1">
                        <a:defRPr sz="1800" b="1" kern="1200">
                          <a:solidFill>
                            <a:schemeClr val="tx1"/>
                          </a:solidFill>
                          <a:latin typeface="Calibri" panose="020F0502020204030204"/>
                          <a:ea typeface=""/>
                          <a:cs typeface=""/>
                        </a:defRPr>
                      </a:lvl4pPr>
                      <a:lvl5pPr marL="1828800" algn="l" defTabSz="914400" rtl="0" eaLnBrk="1" latinLnBrk="0" hangingPunct="1">
                        <a:defRPr sz="1800" b="1" kern="1200">
                          <a:solidFill>
                            <a:schemeClr val="tx1"/>
                          </a:solidFill>
                          <a:latin typeface="Calibri" panose="020F0502020204030204"/>
                          <a:ea typeface=""/>
                          <a:cs typeface=""/>
                        </a:defRPr>
                      </a:lvl5pPr>
                      <a:lvl6pPr marL="2286000" algn="l" defTabSz="914400" rtl="0" eaLnBrk="1" latinLnBrk="0" hangingPunct="1">
                        <a:defRPr sz="1800" b="1" kern="1200">
                          <a:solidFill>
                            <a:schemeClr val="tx1"/>
                          </a:solidFill>
                          <a:latin typeface="Calibri" panose="020F0502020204030204"/>
                          <a:ea typeface=""/>
                          <a:cs typeface=""/>
                        </a:defRPr>
                      </a:lvl6pPr>
                      <a:lvl7pPr marL="2743200" algn="l" defTabSz="914400" rtl="0" eaLnBrk="1" latinLnBrk="0" hangingPunct="1">
                        <a:defRPr sz="1800" b="1" kern="1200">
                          <a:solidFill>
                            <a:schemeClr val="tx1"/>
                          </a:solidFill>
                          <a:latin typeface="Calibri" panose="020F0502020204030204"/>
                          <a:ea typeface=""/>
                          <a:cs typeface=""/>
                        </a:defRPr>
                      </a:lvl7pPr>
                      <a:lvl8pPr marL="3200400" algn="l" defTabSz="914400" rtl="0" eaLnBrk="1" latinLnBrk="0" hangingPunct="1">
                        <a:defRPr sz="1800" b="1" kern="1200">
                          <a:solidFill>
                            <a:schemeClr val="tx1"/>
                          </a:solidFill>
                          <a:latin typeface="Calibri" panose="020F0502020204030204"/>
                          <a:ea typeface=""/>
                          <a:cs typeface=""/>
                        </a:defRPr>
                      </a:lvl8pPr>
                      <a:lvl9pPr marL="3657600" algn="l" defTabSz="914400" rtl="0" eaLnBrk="1" latinLnBrk="0" hangingPunct="1">
                        <a:defRPr sz="1800" b="1"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Protect OS</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0576">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err="1">
                          <a:latin typeface="等线" panose="02010600030101010101" pitchFamily="2" charset="-122"/>
                          <a:ea typeface="等线" panose="02010600030101010101" pitchFamily="2" charset="-122"/>
                          <a:cs typeface="Microsoft YaHei" charset="0"/>
                        </a:rPr>
                        <a:t>LibOS</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chemeClr val="accent6"/>
                          </a:solidFill>
                          <a:latin typeface="等线" panose="02010600030101010101" pitchFamily="2" charset="-122"/>
                          <a:ea typeface="等线" panose="02010600030101010101" pitchFamily="2" charset="-122"/>
                          <a:cs typeface="Microsoft YaHei" charset="0"/>
                        </a:rPr>
                        <a:t>Part</a:t>
                      </a:r>
                      <a:endParaRPr lang="zh-CN" altLang="en-US" sz="1100" b="0" i="0" dirty="0">
                        <a:solidFill>
                          <a:schemeClr val="accent6"/>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FF0000"/>
                          </a:solidFill>
                          <a:latin typeface="等线" panose="02010600030101010101" pitchFamily="2" charset="-122"/>
                          <a:ea typeface="等线" panose="02010600030101010101" pitchFamily="2" charset="-122"/>
                          <a:cs typeface="Microsoft YaHei" charset="0"/>
                        </a:rPr>
                        <a:t>Large</a:t>
                      </a:r>
                      <a:endParaRPr lang="zh-CN" altLang="en-US" sz="1100" b="0" i="0" dirty="0">
                        <a:solidFill>
                          <a:srgbClr val="FF000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00B050"/>
                          </a:solidFill>
                          <a:latin typeface="等线" panose="02010600030101010101" pitchFamily="2" charset="-122"/>
                          <a:ea typeface="等线" panose="02010600030101010101" pitchFamily="2" charset="-122"/>
                          <a:cs typeface="Microsoft YaHei" charset="0"/>
                        </a:rPr>
                        <a:t>Few</a:t>
                      </a:r>
                      <a:endParaRPr lang="zh-CN" altLang="en-US" sz="1100" b="0" i="0" dirty="0">
                        <a:solidFill>
                          <a:srgbClr val="00B05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00B050"/>
                          </a:solidFill>
                          <a:latin typeface="等线" panose="02010600030101010101" pitchFamily="2" charset="-122"/>
                          <a:ea typeface="等线" panose="02010600030101010101" pitchFamily="2" charset="-122"/>
                          <a:cs typeface="Microsoft YaHei" charset="0"/>
                        </a:rPr>
                        <a:t>Small</a:t>
                      </a:r>
                      <a:endParaRPr lang="zh-CN" altLang="en-US" sz="1100" b="0" i="0" dirty="0">
                        <a:solidFill>
                          <a:srgbClr val="00B05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w="12700" cmpd="sng">
                      <a:solidFill>
                        <a:srgbClr val="A5A5A5"/>
                      </a:solid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dirty="0">
                          <a:solidFill>
                            <a:srgbClr val="00B05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w="12700" cmpd="sng">
                      <a:solidFill>
                        <a:srgbClr val="A5A5A5"/>
                      </a:solidFill>
                    </a:lnT>
                    <a:lnB>
                      <a:noFill/>
                    </a:lnB>
                    <a:lnTlToBr w="12700" cmpd="sng">
                      <a:noFill/>
                      <a:prstDash val="solid"/>
                    </a:lnTlToBr>
                    <a:lnBlToTr w="12700" cmpd="sng">
                      <a:noFill/>
                      <a:prstDash val="solid"/>
                    </a:lnBlToTr>
                    <a:solidFill>
                      <a:srgbClr val="A5A5A5">
                        <a:alpha val="20000"/>
                      </a:srgbClr>
                    </a:solidFill>
                  </a:tcPr>
                </a:tc>
                <a:extLst>
                  <a:ext uri="{0D108BD9-81ED-4DB2-BD59-A6C34878D82A}">
                    <a16:rowId xmlns:a16="http://schemas.microsoft.com/office/drawing/2014/main" val="10001"/>
                  </a:ext>
                </a:extLst>
              </a:tr>
              <a:tr h="260576">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Container</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zh-CN" altLang="en-US" sz="1100" b="0" i="0" dirty="0">
                          <a:solidFill>
                            <a:srgbClr val="00B05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kern="1200" dirty="0">
                          <a:solidFill>
                            <a:schemeClr val="accent6"/>
                          </a:solidFill>
                          <a:latin typeface="等线" panose="02010600030101010101" pitchFamily="2" charset="-122"/>
                          <a:ea typeface="等线" panose="02010600030101010101" pitchFamily="2" charset="-122"/>
                          <a:cs typeface="Microsoft YaHei" charset="0"/>
                        </a:rPr>
                        <a:t>Mid</a:t>
                      </a:r>
                      <a:endParaRPr lang="zh-CN" altLang="en-US" sz="1100" b="0" i="0" kern="1200" dirty="0">
                        <a:solidFill>
                          <a:schemeClr val="accent6"/>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algn="ctr" defTabSz="914400" rtl="0" eaLnBrk="1" latinLnBrk="0" hangingPunct="1"/>
                      <a:r>
                        <a:rPr lang="en-US" altLang="zh-CN" sz="1100" b="0" i="0" kern="1200" dirty="0">
                          <a:solidFill>
                            <a:schemeClr val="accent6"/>
                          </a:solidFill>
                          <a:latin typeface="等线" panose="02010600030101010101" pitchFamily="2" charset="-122"/>
                          <a:ea typeface="等线" panose="02010600030101010101" pitchFamily="2" charset="-122"/>
                          <a:cs typeface="Microsoft YaHei" charset="0"/>
                        </a:rPr>
                        <a:t>Mid</a:t>
                      </a:r>
                      <a:endParaRPr lang="zh-CN" altLang="en-US" sz="1100" b="0" i="0" kern="1200" dirty="0">
                        <a:solidFill>
                          <a:schemeClr val="accent6"/>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algn="ctr" defTabSz="914400" rtl="0" eaLnBrk="1" latinLnBrk="0" hangingPunct="1"/>
                      <a:r>
                        <a:rPr lang="en-US" altLang="zh-CN" sz="1100" b="0" i="0" kern="1200" dirty="0">
                          <a:solidFill>
                            <a:schemeClr val="accent6"/>
                          </a:solidFill>
                          <a:latin typeface="等线" panose="02010600030101010101" pitchFamily="2" charset="-122"/>
                          <a:ea typeface="等线" panose="02010600030101010101" pitchFamily="2" charset="-122"/>
                          <a:cs typeface="Microsoft YaHei" charset="0"/>
                        </a:rPr>
                        <a:t>Mid</a:t>
                      </a:r>
                      <a:endParaRPr lang="zh-CN" altLang="en-US" sz="1100" b="0" i="0" kern="1200" dirty="0">
                        <a:solidFill>
                          <a:schemeClr val="accent6"/>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zh-CN" altLang="en-US" sz="1100" b="0" i="0" dirty="0">
                          <a:solidFill>
                            <a:srgbClr val="FF000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0576">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Application</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dirty="0">
                          <a:solidFill>
                            <a:srgbClr val="00B05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a:no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kern="1200" dirty="0">
                          <a:solidFill>
                            <a:schemeClr val="accent6"/>
                          </a:solidFill>
                          <a:latin typeface="等线" panose="02010600030101010101" pitchFamily="2" charset="-122"/>
                          <a:ea typeface="等线" panose="02010600030101010101" pitchFamily="2" charset="-122"/>
                          <a:cs typeface="Microsoft YaHei" charset="0"/>
                        </a:rPr>
                        <a:t>Mid</a:t>
                      </a:r>
                      <a:endParaRPr lang="zh-CN" altLang="en-US" sz="1100" b="0" i="0" kern="1200" dirty="0">
                        <a:solidFill>
                          <a:schemeClr val="accent6"/>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FF0000"/>
                          </a:solidFill>
                          <a:latin typeface="等线" panose="02010600030101010101" pitchFamily="2" charset="-122"/>
                          <a:ea typeface="等线" panose="02010600030101010101" pitchFamily="2" charset="-122"/>
                          <a:cs typeface="Microsoft YaHei" charset="0"/>
                        </a:rPr>
                        <a:t>Many</a:t>
                      </a:r>
                      <a:endParaRPr lang="zh-CN" altLang="en-US" sz="1100" b="0" i="0" dirty="0">
                        <a:solidFill>
                          <a:srgbClr val="FF000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FF0000"/>
                          </a:solidFill>
                          <a:latin typeface="等线" panose="02010600030101010101" pitchFamily="2" charset="-122"/>
                          <a:ea typeface="等线" panose="02010600030101010101" pitchFamily="2" charset="-122"/>
                          <a:cs typeface="Microsoft YaHei" charset="0"/>
                        </a:rPr>
                        <a:t>Large</a:t>
                      </a:r>
                      <a:endParaRPr lang="zh-CN" altLang="en-US" sz="1100" b="0" i="0" dirty="0">
                        <a:solidFill>
                          <a:srgbClr val="FF000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solidFill>
                      <a:srgbClr val="A5A5A5">
                        <a:alpha val="20000"/>
                      </a:srgbClr>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zh-CN" altLang="en-US" sz="1100" b="0" i="0" dirty="0">
                          <a:solidFill>
                            <a:srgbClr val="FF000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a:noFill/>
                    </a:lnT>
                    <a:lnB>
                      <a:noFill/>
                    </a:lnB>
                    <a:lnTlToBr w="12700" cmpd="sng">
                      <a:noFill/>
                      <a:prstDash val="solid"/>
                    </a:lnTlToBr>
                    <a:lnBlToTr w="12700" cmpd="sng">
                      <a:noFill/>
                      <a:prstDash val="solid"/>
                    </a:lnBlToTr>
                    <a:solidFill>
                      <a:srgbClr val="A5A5A5">
                        <a:alpha val="20000"/>
                      </a:srgbClr>
                    </a:solidFill>
                  </a:tcPr>
                </a:tc>
                <a:extLst>
                  <a:ext uri="{0D108BD9-81ED-4DB2-BD59-A6C34878D82A}">
                    <a16:rowId xmlns:a16="http://schemas.microsoft.com/office/drawing/2014/main" val="10003"/>
                  </a:ext>
                </a:extLst>
              </a:tr>
              <a:tr h="260576">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latin typeface="等线" panose="02010600030101010101" pitchFamily="2" charset="-122"/>
                          <a:ea typeface="等线" panose="02010600030101010101" pitchFamily="2" charset="-122"/>
                          <a:cs typeface="Microsoft YaHei" charset="0"/>
                        </a:rPr>
                        <a:t>Code Snippet</a:t>
                      </a:r>
                      <a:endParaRPr lang="zh-CN" altLang="en-US" sz="1100" b="0" i="0" dirty="0">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dirty="0">
                          <a:solidFill>
                            <a:srgbClr val="FF000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00B050"/>
                          </a:solidFill>
                          <a:latin typeface="等线" panose="02010600030101010101" pitchFamily="2" charset="-122"/>
                          <a:ea typeface="等线" panose="02010600030101010101" pitchFamily="2" charset="-122"/>
                          <a:cs typeface="Microsoft YaHei" charset="0"/>
                        </a:rPr>
                        <a:t>Small</a:t>
                      </a:r>
                      <a:endParaRPr lang="zh-CN" altLang="en-US" sz="1100" b="0" i="0" dirty="0">
                        <a:solidFill>
                          <a:srgbClr val="00B05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00B050"/>
                          </a:solidFill>
                          <a:latin typeface="等线" panose="02010600030101010101" pitchFamily="2" charset="-122"/>
                          <a:ea typeface="等线" panose="02010600030101010101" pitchFamily="2" charset="-122"/>
                          <a:cs typeface="Microsoft YaHei" charset="0"/>
                        </a:rPr>
                        <a:t>Few</a:t>
                      </a:r>
                      <a:endParaRPr lang="zh-CN" altLang="en-US" sz="1100" b="0" i="0" dirty="0">
                        <a:solidFill>
                          <a:srgbClr val="00B05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altLang="zh-CN" sz="1100" b="0" i="0" dirty="0">
                          <a:solidFill>
                            <a:srgbClr val="00B050"/>
                          </a:solidFill>
                          <a:latin typeface="等线" panose="02010600030101010101" pitchFamily="2" charset="-122"/>
                          <a:ea typeface="等线" panose="02010600030101010101" pitchFamily="2" charset="-122"/>
                          <a:cs typeface="Microsoft YaHei" charset="0"/>
                        </a:rPr>
                        <a:t>Small</a:t>
                      </a:r>
                      <a:endParaRPr lang="zh-CN" altLang="en-US" sz="1100" b="0" i="0" dirty="0">
                        <a:solidFill>
                          <a:srgbClr val="00B050"/>
                        </a:solidFill>
                        <a:latin typeface="等线" panose="02010600030101010101" pitchFamily="2" charset="-122"/>
                        <a:ea typeface="等线" panose="02010600030101010101" pitchFamily="2" charset="-122"/>
                        <a:cs typeface="Microsoft YaHei" charset="0"/>
                      </a:endParaRPr>
                    </a:p>
                  </a:txBody>
                  <a:tcPr marL="76200" marR="76200" marT="38100" marB="3810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zh-CN" altLang="en-US" sz="1100" b="0" i="0" dirty="0">
                          <a:solidFill>
                            <a:srgbClr val="FF0000"/>
                          </a:solidFill>
                          <a:latin typeface="等线" panose="02010600030101010101" pitchFamily="2" charset="-122"/>
                          <a:ea typeface="等线" panose="02010600030101010101" pitchFamily="2" charset="-122"/>
                          <a:cs typeface="Microsoft YaHei" charset="0"/>
                        </a:rPr>
                        <a:t>✘</a:t>
                      </a:r>
                    </a:p>
                  </a:txBody>
                  <a:tcPr marL="76200" marR="76200" marT="38100" marB="3810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714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Hypervisor</a:t>
            </a:r>
            <a:r>
              <a:rPr lang="zh-CN" altLang="en-US" dirty="0"/>
              <a:t> </a:t>
            </a:r>
            <a:r>
              <a:rPr lang="en-US" altLang="zh-CN" dirty="0"/>
              <a:t>is</a:t>
            </a:r>
            <a:r>
              <a:rPr lang="zh-CN" altLang="en-US" dirty="0"/>
              <a:t> </a:t>
            </a:r>
            <a:r>
              <a:rPr lang="en-US" altLang="zh-CN" dirty="0"/>
              <a:t>Getting</a:t>
            </a:r>
            <a:r>
              <a:rPr lang="zh-CN" altLang="en-US" dirty="0"/>
              <a:t> </a:t>
            </a:r>
            <a:r>
              <a:rPr lang="en-US" altLang="zh-CN" dirty="0"/>
              <a:t>Bigger</a:t>
            </a:r>
            <a:endParaRPr kumimoji="1" lang="zh-CN" altLang="en-US" baseline="30000" dirty="0"/>
          </a:p>
        </p:txBody>
      </p:sp>
      <p:graphicFrame>
        <p:nvGraphicFramePr>
          <p:cNvPr id="5" name="内容占位符 4"/>
          <p:cNvGraphicFramePr>
            <a:graphicFrameLocks noGrp="1"/>
          </p:cNvGraphicFramePr>
          <p:nvPr>
            <p:ph idx="1"/>
          </p:nvPr>
        </p:nvGraphicFramePr>
        <p:xfrm>
          <a:off x="457200" y="1057013"/>
          <a:ext cx="8229600" cy="3240649"/>
        </p:xfrm>
        <a:graphic>
          <a:graphicData uri="http://schemas.openxmlformats.org/drawingml/2006/chart">
            <c:chart xmlns:c="http://schemas.openxmlformats.org/drawingml/2006/chart" xmlns:r="http://schemas.openxmlformats.org/officeDocument/2006/relationships" r:id="rId3"/>
          </a:graphicData>
        </a:graphic>
      </p:graphicFrame>
      <p:sp>
        <p:nvSpPr>
          <p:cNvPr id="4" name="幻灯片编号占位符 3"/>
          <p:cNvSpPr>
            <a:spLocks noGrp="1"/>
          </p:cNvSpPr>
          <p:nvPr>
            <p:ph type="sldNum" sz="quarter" idx="12"/>
          </p:nvPr>
        </p:nvSpPr>
        <p:spPr/>
        <p:txBody>
          <a:bodyPr/>
          <a:lstStyle/>
          <a:p>
            <a:fld id="{8107FB38-4DA8-4D40-A1B7-468F17DAFC82}" type="slidenum">
              <a:rPr lang="zh-CN" altLang="en-US" smtClean="0"/>
              <a:t>4</a:t>
            </a:fld>
            <a:endParaRPr lang="zh-CN" altLang="en-US"/>
          </a:p>
        </p:txBody>
      </p:sp>
      <p:sp>
        <p:nvSpPr>
          <p:cNvPr id="6" name="矩形 5"/>
          <p:cNvSpPr/>
          <p:nvPr/>
        </p:nvSpPr>
        <p:spPr>
          <a:xfrm>
            <a:off x="467544" y="4417673"/>
            <a:ext cx="8424936" cy="1107996"/>
          </a:xfrm>
          <a:prstGeom prst="rect">
            <a:avLst/>
          </a:prstGeom>
        </p:spPr>
        <p:txBody>
          <a:bodyPr wrap="square">
            <a:spAutoFit/>
          </a:bodyPr>
          <a:lstStyle/>
          <a:p>
            <a:pPr marL="342900" indent="-342900">
              <a:spcBef>
                <a:spcPts val="1200"/>
              </a:spcBef>
              <a:buFont typeface="Arial" pitchFamily="34" charset="0"/>
              <a:buChar char="•"/>
            </a:pPr>
            <a:r>
              <a:rPr lang="en-US" altLang="zh-CN" sz="2800" dirty="0"/>
              <a:t>One point of penetration leads to full compromise</a:t>
            </a:r>
          </a:p>
          <a:p>
            <a:pPr marL="342900" indent="-342900">
              <a:spcBef>
                <a:spcPts val="1200"/>
              </a:spcBef>
              <a:buFont typeface="Arial" pitchFamily="34" charset="0"/>
              <a:buChar char="•"/>
            </a:pPr>
            <a:r>
              <a:rPr lang="en-US" altLang="zh-CN" sz="2800" i="1" dirty="0">
                <a:solidFill>
                  <a:schemeClr val="accent2"/>
                </a:solidFill>
              </a:rPr>
              <a:t>The virtualization stack should not be trusted</a:t>
            </a:r>
          </a:p>
        </p:txBody>
      </p:sp>
    </p:spTree>
    <p:extLst>
      <p:ext uri="{BB962C8B-B14F-4D97-AF65-F5344CB8AC3E}">
        <p14:creationId xmlns:p14="http://schemas.microsoft.com/office/powerpoint/2010/main" val="223383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0DBFD7-0967-5F4F-9170-311CCC41DB1D}"/>
              </a:ext>
            </a:extLst>
          </p:cNvPr>
          <p:cNvSpPr>
            <a:spLocks noGrp="1"/>
          </p:cNvSpPr>
          <p:nvPr>
            <p:ph type="title"/>
          </p:nvPr>
        </p:nvSpPr>
        <p:spPr/>
        <p:txBody>
          <a:bodyPr/>
          <a:lstStyle/>
          <a:p>
            <a:r>
              <a:rPr kumimoji="1" lang="en-US" altLang="zh-CN" dirty="0"/>
              <a:t>Still</a:t>
            </a:r>
            <a:r>
              <a:rPr kumimoji="1" lang="zh-CN" altLang="en-US" dirty="0"/>
              <a:t> </a:t>
            </a:r>
            <a:r>
              <a:rPr kumimoji="1" lang="en-US" altLang="zh-CN" dirty="0"/>
              <a:t>A</a:t>
            </a:r>
            <a:r>
              <a:rPr kumimoji="1" lang="zh-CN" altLang="en-US" dirty="0"/>
              <a:t> </a:t>
            </a:r>
            <a:r>
              <a:rPr kumimoji="1" lang="en-US" altLang="zh-CN" dirty="0"/>
              <a:t>Long</a:t>
            </a:r>
            <a:r>
              <a:rPr kumimoji="1" lang="zh-CN" altLang="en-US" dirty="0"/>
              <a:t> </a:t>
            </a:r>
            <a:r>
              <a:rPr kumimoji="1" lang="en-US" altLang="zh-CN" dirty="0"/>
              <a:t>Way</a:t>
            </a:r>
            <a:r>
              <a:rPr kumimoji="1" lang="zh-CN" altLang="en-US" dirty="0"/>
              <a:t> </a:t>
            </a:r>
            <a:r>
              <a:rPr kumimoji="1" lang="en-US" altLang="zh-CN" dirty="0"/>
              <a:t>to</a:t>
            </a:r>
            <a:r>
              <a:rPr kumimoji="1" lang="zh-CN" altLang="en-US" dirty="0"/>
              <a:t> </a:t>
            </a:r>
            <a:r>
              <a:rPr kumimoji="1" lang="en-US" altLang="zh-CN" dirty="0"/>
              <a:t>Go...</a:t>
            </a:r>
            <a:endParaRPr kumimoji="1" lang="zh-CN" altLang="en-US" dirty="0"/>
          </a:p>
        </p:txBody>
      </p:sp>
      <p:sp>
        <p:nvSpPr>
          <p:cNvPr id="5" name="文本占位符 4">
            <a:extLst>
              <a:ext uri="{FF2B5EF4-FFF2-40B4-BE49-F238E27FC236}">
                <a16:creationId xmlns:a16="http://schemas.microsoft.com/office/drawing/2014/main" id="{EC77B5C5-D8D4-FD47-AFF2-0FC895E421FD}"/>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065025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More and More TEE Vulnerabilities</a:t>
            </a:r>
            <a:endParaRPr lang="zh-CN" altLang="en-US" dirty="0"/>
          </a:p>
        </p:txBody>
      </p:sp>
      <p:grpSp>
        <p:nvGrpSpPr>
          <p:cNvPr id="9" name="组合 8"/>
          <p:cNvGrpSpPr/>
          <p:nvPr/>
        </p:nvGrpSpPr>
        <p:grpSpPr>
          <a:xfrm>
            <a:off x="6051177" y="1504854"/>
            <a:ext cx="2927372" cy="3570404"/>
            <a:chOff x="6911787" y="959221"/>
            <a:chExt cx="4096871" cy="5164952"/>
          </a:xfrm>
        </p:grpSpPr>
        <p:grpSp>
          <p:nvGrpSpPr>
            <p:cNvPr id="7" name="组合 6"/>
            <p:cNvGrpSpPr/>
            <p:nvPr/>
          </p:nvGrpSpPr>
          <p:grpSpPr>
            <a:xfrm>
              <a:off x="6947647" y="1013011"/>
              <a:ext cx="4009745" cy="4765932"/>
              <a:chOff x="6947647" y="1013011"/>
              <a:chExt cx="4009745" cy="4765932"/>
            </a:xfrm>
          </p:grpSpPr>
          <p:pic>
            <p:nvPicPr>
              <p:cNvPr id="5" name="图片 4"/>
              <p:cNvPicPr>
                <a:picLocks noChangeAspect="1"/>
              </p:cNvPicPr>
              <p:nvPr/>
            </p:nvPicPr>
            <p:blipFill rotWithShape="1">
              <a:blip r:embed="rId2"/>
              <a:srcRect l="1757" t="2949"/>
              <a:stretch/>
            </p:blipFill>
            <p:spPr>
              <a:xfrm>
                <a:off x="6947647" y="1013011"/>
                <a:ext cx="4009745" cy="2888915"/>
              </a:xfrm>
              <a:prstGeom prst="rect">
                <a:avLst/>
              </a:prstGeom>
              <a:ln w="28575">
                <a:noFill/>
              </a:ln>
            </p:spPr>
          </p:pic>
          <p:pic>
            <p:nvPicPr>
              <p:cNvPr id="6" name="图片 5"/>
              <p:cNvPicPr>
                <a:picLocks noChangeAspect="1"/>
              </p:cNvPicPr>
              <p:nvPr/>
            </p:nvPicPr>
            <p:blipFill>
              <a:blip r:embed="rId3"/>
              <a:stretch>
                <a:fillRect/>
              </a:stretch>
            </p:blipFill>
            <p:spPr>
              <a:xfrm>
                <a:off x="7019364" y="2821400"/>
                <a:ext cx="3863789" cy="2957543"/>
              </a:xfrm>
              <a:prstGeom prst="rect">
                <a:avLst/>
              </a:prstGeom>
              <a:ln>
                <a:noFill/>
              </a:ln>
            </p:spPr>
          </p:pic>
        </p:grpSp>
        <p:sp>
          <p:nvSpPr>
            <p:cNvPr id="8" name="矩形 7"/>
            <p:cNvSpPr/>
            <p:nvPr/>
          </p:nvSpPr>
          <p:spPr>
            <a:xfrm>
              <a:off x="6911787" y="959221"/>
              <a:ext cx="4096871" cy="516495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矩形 9"/>
          <p:cNvSpPr/>
          <p:nvPr/>
        </p:nvSpPr>
        <p:spPr>
          <a:xfrm>
            <a:off x="6128045" y="4798258"/>
            <a:ext cx="2715139" cy="300082"/>
          </a:xfrm>
          <a:prstGeom prst="rect">
            <a:avLst/>
          </a:prstGeom>
        </p:spPr>
        <p:txBody>
          <a:bodyPr wrap="square">
            <a:spAutoFit/>
          </a:bodyPr>
          <a:lstStyle/>
          <a:p>
            <a:r>
              <a:rPr lang="zh-CN" altLang="en-US" sz="675" i="1" dirty="0">
                <a:solidFill>
                  <a:schemeClr val="accent5"/>
                </a:solidFill>
                <a:latin typeface="+mj-lt"/>
              </a:rPr>
              <a:t>http://www.extremetech.com/mobile/211985-htc-caught-storing-fingerprint-data-in-unencrypted-plain-text</a:t>
            </a:r>
          </a:p>
        </p:txBody>
      </p:sp>
      <p:pic>
        <p:nvPicPr>
          <p:cNvPr id="12" name="图片 11"/>
          <p:cNvPicPr>
            <a:picLocks noChangeAspect="1"/>
          </p:cNvPicPr>
          <p:nvPr/>
        </p:nvPicPr>
        <p:blipFill>
          <a:blip r:embed="rId4"/>
          <a:stretch>
            <a:fillRect/>
          </a:stretch>
        </p:blipFill>
        <p:spPr>
          <a:xfrm>
            <a:off x="3121000" y="1504853"/>
            <a:ext cx="2721635" cy="3562140"/>
          </a:xfrm>
          <a:prstGeom prst="rect">
            <a:avLst/>
          </a:prstGeom>
          <a:ln w="38100">
            <a:solidFill>
              <a:schemeClr val="tx2"/>
            </a:solidFill>
          </a:ln>
        </p:spPr>
      </p:pic>
      <p:pic>
        <p:nvPicPr>
          <p:cNvPr id="15" name="图片 14"/>
          <p:cNvPicPr>
            <a:picLocks noChangeAspect="1"/>
          </p:cNvPicPr>
          <p:nvPr/>
        </p:nvPicPr>
        <p:blipFill>
          <a:blip r:embed="rId5"/>
          <a:stretch>
            <a:fillRect/>
          </a:stretch>
        </p:blipFill>
        <p:spPr>
          <a:xfrm>
            <a:off x="156976" y="1504853"/>
            <a:ext cx="2751513" cy="794973"/>
          </a:xfrm>
          <a:prstGeom prst="rect">
            <a:avLst/>
          </a:prstGeom>
          <a:ln w="38100">
            <a:solidFill>
              <a:schemeClr val="tx2"/>
            </a:solidFill>
          </a:ln>
        </p:spPr>
      </p:pic>
      <p:pic>
        <p:nvPicPr>
          <p:cNvPr id="16" name="图片 15"/>
          <p:cNvPicPr>
            <a:picLocks noChangeAspect="1"/>
          </p:cNvPicPr>
          <p:nvPr/>
        </p:nvPicPr>
        <p:blipFill>
          <a:blip r:embed="rId6"/>
          <a:stretch>
            <a:fillRect/>
          </a:stretch>
        </p:blipFill>
        <p:spPr>
          <a:xfrm>
            <a:off x="153006" y="3280288"/>
            <a:ext cx="2755483" cy="1786706"/>
          </a:xfrm>
          <a:prstGeom prst="rect">
            <a:avLst/>
          </a:prstGeom>
          <a:ln w="38100">
            <a:solidFill>
              <a:schemeClr val="tx2"/>
            </a:solidFill>
          </a:ln>
        </p:spPr>
      </p:pic>
      <p:pic>
        <p:nvPicPr>
          <p:cNvPr id="17" name="图片 16"/>
          <p:cNvPicPr>
            <a:picLocks noChangeAspect="1"/>
          </p:cNvPicPr>
          <p:nvPr/>
        </p:nvPicPr>
        <p:blipFill>
          <a:blip r:embed="rId7"/>
          <a:stretch>
            <a:fillRect/>
          </a:stretch>
        </p:blipFill>
        <p:spPr>
          <a:xfrm>
            <a:off x="153006" y="2577736"/>
            <a:ext cx="2755483" cy="424641"/>
          </a:xfrm>
          <a:prstGeom prst="rect">
            <a:avLst/>
          </a:prstGeom>
          <a:ln w="38100">
            <a:solidFill>
              <a:schemeClr val="tx2"/>
            </a:solidFill>
          </a:ln>
        </p:spPr>
      </p:pic>
    </p:spTree>
    <p:extLst>
      <p:ext uri="{BB962C8B-B14F-4D97-AF65-F5344CB8AC3E}">
        <p14:creationId xmlns:p14="http://schemas.microsoft.com/office/powerpoint/2010/main" val="2581028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0B1B-6E05-4E4B-BC9E-59BFC5D12422}"/>
              </a:ext>
            </a:extLst>
          </p:cNvPr>
          <p:cNvSpPr>
            <a:spLocks noGrp="1"/>
          </p:cNvSpPr>
          <p:nvPr>
            <p:ph type="title"/>
          </p:nvPr>
        </p:nvSpPr>
        <p:spPr/>
        <p:txBody>
          <a:bodyPr>
            <a:normAutofit/>
          </a:bodyPr>
          <a:lstStyle/>
          <a:p>
            <a:r>
              <a:rPr kumimoji="1" lang="en-US" altLang="zh-CN" b="1" dirty="0"/>
              <a:t>CVE</a:t>
            </a:r>
            <a:r>
              <a:rPr kumimoji="1" lang="zh-CN" altLang="en-US" b="1" dirty="0"/>
              <a:t> </a:t>
            </a:r>
            <a:r>
              <a:rPr kumimoji="1" lang="en-US" altLang="zh-CN" b="1" dirty="0"/>
              <a:t>Example:</a:t>
            </a:r>
            <a:r>
              <a:rPr kumimoji="1" lang="zh-CN" altLang="en-US" b="1" dirty="0"/>
              <a:t> </a:t>
            </a:r>
            <a:r>
              <a:rPr kumimoji="1" lang="en-US" altLang="zh-CN" b="1" dirty="0"/>
              <a:t>The</a:t>
            </a:r>
            <a:r>
              <a:rPr kumimoji="1" lang="zh-CN" altLang="en-US" b="1" dirty="0"/>
              <a:t> </a:t>
            </a:r>
            <a:r>
              <a:rPr kumimoji="1" lang="en-US" altLang="zh-CN" b="1" dirty="0"/>
              <a:t>Boomerang</a:t>
            </a:r>
            <a:r>
              <a:rPr kumimoji="1" lang="zh-CN" altLang="en-US" b="1" dirty="0"/>
              <a:t> </a:t>
            </a:r>
            <a:r>
              <a:rPr kumimoji="1" lang="en-US" altLang="zh-CN" b="1" dirty="0"/>
              <a:t>Attack</a:t>
            </a:r>
            <a:endParaRPr kumimoji="1" lang="zh-CN" altLang="en-US" baseline="30000" dirty="0"/>
          </a:p>
        </p:txBody>
      </p:sp>
      <p:sp>
        <p:nvSpPr>
          <p:cNvPr id="3" name="内容占位符 2">
            <a:extLst>
              <a:ext uri="{FF2B5EF4-FFF2-40B4-BE49-F238E27FC236}">
                <a16:creationId xmlns:a16="http://schemas.microsoft.com/office/drawing/2014/main" id="{8C1B3835-19AE-654F-B69C-E7B3A2B3FA39}"/>
              </a:ext>
            </a:extLst>
          </p:cNvPr>
          <p:cNvSpPr>
            <a:spLocks noGrp="1"/>
          </p:cNvSpPr>
          <p:nvPr>
            <p:ph idx="1"/>
          </p:nvPr>
        </p:nvSpPr>
        <p:spPr/>
        <p:txBody>
          <a:bodyPr>
            <a:normAutofit/>
          </a:bodyPr>
          <a:lstStyle/>
          <a:p>
            <a:r>
              <a:rPr kumimoji="1" lang="en-US" altLang="zh-CN" sz="2160" dirty="0"/>
              <a:t>Boomerang</a:t>
            </a:r>
            <a:r>
              <a:rPr kumimoji="1" lang="zh-CN" altLang="en-US" sz="2160" dirty="0"/>
              <a:t> </a:t>
            </a:r>
            <a:r>
              <a:rPr kumimoji="1" lang="en-US" altLang="zh-CN" sz="2160" dirty="0"/>
              <a:t>attack</a:t>
            </a:r>
          </a:p>
          <a:p>
            <a:pPr lvl="1"/>
            <a:r>
              <a:rPr kumimoji="1" lang="en-US" altLang="zh-CN" sz="1800" dirty="0"/>
              <a:t>A</a:t>
            </a:r>
            <a:r>
              <a:rPr kumimoji="1" lang="zh-CN" altLang="en-US" sz="1800" dirty="0"/>
              <a:t> </a:t>
            </a:r>
            <a:r>
              <a:rPr kumimoji="1" lang="en-US" altLang="zh-CN" sz="1800" dirty="0"/>
              <a:t>time</a:t>
            </a:r>
            <a:r>
              <a:rPr kumimoji="1" lang="zh-CN" altLang="en-US" sz="1800" dirty="0"/>
              <a:t> </a:t>
            </a:r>
            <a:r>
              <a:rPr kumimoji="1" lang="en-US" altLang="zh-CN" sz="1800" dirty="0"/>
              <a:t>service</a:t>
            </a:r>
            <a:r>
              <a:rPr kumimoji="1" lang="zh-CN" altLang="en-US" sz="1800" dirty="0"/>
              <a:t> </a:t>
            </a:r>
            <a:r>
              <a:rPr kumimoji="1" lang="en-US" altLang="zh-CN" sz="1800" dirty="0"/>
              <a:t>running</a:t>
            </a:r>
            <a:r>
              <a:rPr kumimoji="1" lang="zh-CN" altLang="en-US" sz="1800" dirty="0"/>
              <a:t> </a:t>
            </a:r>
            <a:r>
              <a:rPr kumimoji="1" lang="en-US" altLang="zh-CN" sz="1800" dirty="0"/>
              <a:t>in</a:t>
            </a:r>
            <a:r>
              <a:rPr kumimoji="1" lang="zh-CN" altLang="en-US" sz="1800" dirty="0"/>
              <a:t> </a:t>
            </a:r>
            <a:r>
              <a:rPr kumimoji="1" lang="en-US" altLang="zh-CN" sz="1800" dirty="0"/>
              <a:t>the</a:t>
            </a:r>
            <a:r>
              <a:rPr kumimoji="1" lang="zh-CN" altLang="en-US" sz="1800" dirty="0"/>
              <a:t> </a:t>
            </a:r>
            <a:r>
              <a:rPr kumimoji="1" lang="en-US" altLang="zh-CN" sz="1800" dirty="0"/>
              <a:t>secure</a:t>
            </a:r>
            <a:r>
              <a:rPr kumimoji="1" lang="zh-CN" altLang="en-US" sz="1800" dirty="0"/>
              <a:t> </a:t>
            </a:r>
            <a:r>
              <a:rPr kumimoji="1" lang="en-US" altLang="zh-CN" sz="1800" dirty="0"/>
              <a:t>world</a:t>
            </a:r>
          </a:p>
          <a:p>
            <a:pPr lvl="2"/>
            <a:r>
              <a:rPr kumimoji="1" lang="en-US" altLang="zh-CN" sz="1440" dirty="0"/>
              <a:t>Writing</a:t>
            </a:r>
            <a:r>
              <a:rPr kumimoji="1" lang="zh-CN" altLang="en-US" sz="1440" dirty="0"/>
              <a:t> </a:t>
            </a:r>
            <a:r>
              <a:rPr kumimoji="1" lang="en-US" altLang="zh-CN" sz="1440" dirty="0"/>
              <a:t>current</a:t>
            </a:r>
            <a:r>
              <a:rPr kumimoji="1" lang="zh-CN" altLang="en-US" sz="1440" dirty="0"/>
              <a:t> </a:t>
            </a:r>
            <a:r>
              <a:rPr kumimoji="1" lang="en-US" altLang="zh-CN" sz="1440" dirty="0"/>
              <a:t>time</a:t>
            </a:r>
            <a:r>
              <a:rPr kumimoji="1" lang="zh-CN" altLang="en-US" sz="1440" dirty="0"/>
              <a:t> </a:t>
            </a:r>
            <a:r>
              <a:rPr kumimoji="1" lang="en-US" altLang="zh-CN" sz="1440" dirty="0"/>
              <a:t>to</a:t>
            </a:r>
            <a:r>
              <a:rPr kumimoji="1" lang="zh-CN" altLang="en-US" sz="1440" dirty="0"/>
              <a:t> </a:t>
            </a:r>
            <a:r>
              <a:rPr kumimoji="1" lang="en-US" altLang="zh-CN" sz="1440" dirty="0"/>
              <a:t>a</a:t>
            </a:r>
            <a:r>
              <a:rPr kumimoji="1" lang="zh-CN" altLang="en-US" sz="1440" dirty="0"/>
              <a:t> </a:t>
            </a:r>
            <a:r>
              <a:rPr kumimoji="1" lang="en-US" altLang="zh-CN" sz="1440" dirty="0"/>
              <a:t>memory</a:t>
            </a:r>
            <a:r>
              <a:rPr kumimoji="1" lang="zh-CN" altLang="en-US" sz="1440" dirty="0"/>
              <a:t> </a:t>
            </a:r>
            <a:r>
              <a:rPr kumimoji="1" lang="en-US" altLang="zh-CN" sz="1440" dirty="0"/>
              <a:t>address</a:t>
            </a:r>
            <a:r>
              <a:rPr kumimoji="1" lang="zh-CN" altLang="en-US" sz="1440" dirty="0"/>
              <a:t> </a:t>
            </a:r>
            <a:r>
              <a:rPr kumimoji="1" lang="en-US" altLang="zh-CN" sz="1440" dirty="0"/>
              <a:t>(as</a:t>
            </a:r>
            <a:r>
              <a:rPr kumimoji="1" lang="zh-CN" altLang="en-US" sz="1440" dirty="0"/>
              <a:t> </a:t>
            </a:r>
            <a:r>
              <a:rPr kumimoji="1" lang="en-US" altLang="zh-CN" sz="1440" dirty="0"/>
              <a:t>parameter)</a:t>
            </a:r>
          </a:p>
          <a:p>
            <a:pPr lvl="1"/>
            <a:r>
              <a:rPr kumimoji="1" lang="en-US" altLang="zh-CN" sz="1800" dirty="0"/>
              <a:t>The</a:t>
            </a:r>
            <a:r>
              <a:rPr kumimoji="1" lang="zh-CN" altLang="en-US" sz="1800" dirty="0"/>
              <a:t> </a:t>
            </a:r>
            <a:r>
              <a:rPr kumimoji="1" lang="en-US" altLang="zh-CN" sz="1800" dirty="0"/>
              <a:t>bug:</a:t>
            </a:r>
            <a:r>
              <a:rPr kumimoji="1" lang="zh-CN" altLang="en-US" sz="1800" dirty="0"/>
              <a:t> </a:t>
            </a:r>
            <a:r>
              <a:rPr kumimoji="1" lang="en-US" altLang="zh-CN" sz="1800" dirty="0"/>
              <a:t>no</a:t>
            </a:r>
            <a:r>
              <a:rPr kumimoji="1" lang="zh-CN" altLang="en-US" sz="1800" dirty="0"/>
              <a:t> </a:t>
            </a:r>
            <a:r>
              <a:rPr kumimoji="1" lang="en-US" altLang="zh-CN" sz="1800" dirty="0"/>
              <a:t>check</a:t>
            </a:r>
            <a:r>
              <a:rPr kumimoji="1" lang="zh-CN" altLang="en-US" sz="1800" dirty="0"/>
              <a:t> </a:t>
            </a:r>
            <a:r>
              <a:rPr kumimoji="1" lang="en-US" altLang="zh-CN" sz="1800" dirty="0"/>
              <a:t>on</a:t>
            </a:r>
            <a:r>
              <a:rPr kumimoji="1" lang="zh-CN" altLang="en-US" sz="1800" dirty="0"/>
              <a:t> </a:t>
            </a:r>
            <a:r>
              <a:rPr kumimoji="1" lang="en-US" altLang="zh-CN" sz="1800" dirty="0"/>
              <a:t>the</a:t>
            </a:r>
            <a:r>
              <a:rPr kumimoji="1" lang="zh-CN" altLang="en-US" sz="1800" dirty="0"/>
              <a:t> </a:t>
            </a:r>
            <a:r>
              <a:rPr kumimoji="1" lang="en-US" altLang="zh-CN" sz="1800" dirty="0"/>
              <a:t>address</a:t>
            </a:r>
            <a:r>
              <a:rPr kumimoji="1" lang="zh-CN" altLang="en-US" sz="1800" dirty="0"/>
              <a:t> </a:t>
            </a:r>
            <a:r>
              <a:rPr kumimoji="1" lang="en-US" altLang="zh-CN" sz="1800" dirty="0"/>
              <a:t>→</a:t>
            </a:r>
            <a:r>
              <a:rPr kumimoji="1" lang="zh-CN" altLang="en-US" sz="1800" dirty="0"/>
              <a:t>  </a:t>
            </a:r>
            <a:r>
              <a:rPr kumimoji="1" lang="en-US" altLang="zh-CN" sz="1800" dirty="0"/>
              <a:t>arbitrary</a:t>
            </a:r>
            <a:r>
              <a:rPr kumimoji="1" lang="zh-CN" altLang="en-US" sz="1800" dirty="0"/>
              <a:t> </a:t>
            </a:r>
            <a:r>
              <a:rPr kumimoji="1" lang="en-US" altLang="zh-CN" sz="1800" dirty="0"/>
              <a:t>memory</a:t>
            </a:r>
            <a:r>
              <a:rPr kumimoji="1" lang="zh-CN" altLang="en-US" sz="1800" dirty="0"/>
              <a:t> </a:t>
            </a:r>
            <a:r>
              <a:rPr kumimoji="1" lang="en-US" altLang="zh-CN" sz="1800" dirty="0"/>
              <a:t>writes</a:t>
            </a:r>
            <a:r>
              <a:rPr kumimoji="1" lang="zh-CN" altLang="en-US" sz="1800" dirty="0"/>
              <a:t> </a:t>
            </a:r>
            <a:r>
              <a:rPr kumimoji="1" lang="en-US" altLang="zh-CN" sz="1800" dirty="0"/>
              <a:t>to</a:t>
            </a:r>
            <a:r>
              <a:rPr kumimoji="1" lang="zh-CN" altLang="en-US" sz="1800" dirty="0"/>
              <a:t> </a:t>
            </a:r>
            <a:r>
              <a:rPr kumimoji="1" lang="en-US" altLang="zh-CN" sz="1800" dirty="0"/>
              <a:t>REE</a:t>
            </a:r>
          </a:p>
          <a:p>
            <a:pPr lvl="2"/>
            <a:r>
              <a:rPr kumimoji="1" lang="en-US" altLang="zh-CN" sz="1440" dirty="0"/>
              <a:t>Recall</a:t>
            </a:r>
            <a:r>
              <a:rPr kumimoji="1" lang="zh-CN" altLang="en-US" sz="1440" dirty="0"/>
              <a:t> </a:t>
            </a:r>
            <a:r>
              <a:rPr kumimoji="1" lang="en-US" altLang="zh-CN" sz="1440" dirty="0"/>
              <a:t>that</a:t>
            </a:r>
            <a:r>
              <a:rPr kumimoji="1" lang="zh-CN" altLang="en-US" sz="1440" dirty="0"/>
              <a:t> </a:t>
            </a:r>
            <a:r>
              <a:rPr kumimoji="1" lang="en-US" altLang="zh-CN" sz="1440" dirty="0"/>
              <a:t>TEE</a:t>
            </a:r>
            <a:r>
              <a:rPr kumimoji="1" lang="zh-CN" altLang="en-US" sz="1440" dirty="0"/>
              <a:t> </a:t>
            </a:r>
            <a:r>
              <a:rPr kumimoji="1" lang="en-US" altLang="zh-CN" sz="1440" dirty="0"/>
              <a:t>has</a:t>
            </a:r>
            <a:r>
              <a:rPr kumimoji="1" lang="zh-CN" altLang="en-US" sz="1440" dirty="0"/>
              <a:t> </a:t>
            </a:r>
            <a:r>
              <a:rPr kumimoji="1" lang="en-US" altLang="zh-CN" sz="1440" dirty="0"/>
              <a:t>higher</a:t>
            </a:r>
            <a:r>
              <a:rPr kumimoji="1" lang="zh-CN" altLang="en-US" sz="1440" dirty="0"/>
              <a:t> </a:t>
            </a:r>
            <a:r>
              <a:rPr kumimoji="1" lang="en-US" altLang="zh-CN" sz="1440" dirty="0"/>
              <a:t>privilege</a:t>
            </a:r>
            <a:r>
              <a:rPr kumimoji="1" lang="zh-CN" altLang="en-US" sz="1440" dirty="0"/>
              <a:t> </a:t>
            </a:r>
            <a:r>
              <a:rPr kumimoji="1" lang="en-US" altLang="zh-CN" sz="1440" dirty="0"/>
              <a:t>than</a:t>
            </a:r>
            <a:r>
              <a:rPr kumimoji="1" lang="zh-CN" altLang="en-US" sz="1440" dirty="0"/>
              <a:t> </a:t>
            </a:r>
            <a:r>
              <a:rPr kumimoji="1" lang="en-US" altLang="zh-CN" sz="1440" dirty="0"/>
              <a:t>REE</a:t>
            </a:r>
          </a:p>
          <a:p>
            <a:pPr lvl="2"/>
            <a:r>
              <a:rPr kumimoji="1" lang="en-US" altLang="zh-CN" sz="1440" dirty="0"/>
              <a:t>Similar</a:t>
            </a:r>
            <a:r>
              <a:rPr kumimoji="1" lang="zh-CN" altLang="en-US" sz="1440" dirty="0"/>
              <a:t> </a:t>
            </a:r>
            <a:r>
              <a:rPr kumimoji="1" lang="en-US" altLang="zh-CN" sz="1440" dirty="0"/>
              <a:t>bugs</a:t>
            </a:r>
            <a:r>
              <a:rPr kumimoji="1" lang="zh-CN" altLang="en-US" sz="1440" dirty="0"/>
              <a:t> </a:t>
            </a:r>
            <a:r>
              <a:rPr kumimoji="1" lang="en-US" altLang="zh-CN" sz="1440" dirty="0"/>
              <a:t>exist</a:t>
            </a:r>
            <a:r>
              <a:rPr kumimoji="1" lang="zh-CN" altLang="en-US" sz="1440" dirty="0"/>
              <a:t> </a:t>
            </a:r>
            <a:r>
              <a:rPr kumimoji="1" lang="en-US" altLang="zh-CN" sz="1440" dirty="0"/>
              <a:t>in</a:t>
            </a:r>
            <a:r>
              <a:rPr kumimoji="1" lang="zh-CN" altLang="en-US" sz="1440" dirty="0"/>
              <a:t> </a:t>
            </a:r>
            <a:r>
              <a:rPr kumimoji="1" lang="en-US" altLang="zh-CN" sz="1440" dirty="0" err="1"/>
              <a:t>QualComm</a:t>
            </a:r>
            <a:r>
              <a:rPr kumimoji="1" lang="en-US" altLang="zh-CN" sz="1440" dirty="0"/>
              <a:t>,</a:t>
            </a:r>
            <a:r>
              <a:rPr kumimoji="1" lang="zh-CN" altLang="en-US" sz="1440" dirty="0"/>
              <a:t> </a:t>
            </a:r>
            <a:r>
              <a:rPr kumimoji="1" lang="en-US" altLang="zh-CN" sz="1440" dirty="0" err="1"/>
              <a:t>Trustonic</a:t>
            </a:r>
            <a:r>
              <a:rPr kumimoji="1" lang="en-US" altLang="zh-CN" sz="1440" dirty="0"/>
              <a:t>,</a:t>
            </a:r>
            <a:r>
              <a:rPr kumimoji="1" lang="zh-CN" altLang="en-US" sz="1440" dirty="0"/>
              <a:t> </a:t>
            </a:r>
            <a:r>
              <a:rPr kumimoji="1" lang="en-US" altLang="zh-CN" sz="1440" dirty="0" err="1"/>
              <a:t>SierrawareTEE</a:t>
            </a:r>
            <a:r>
              <a:rPr kumimoji="1" lang="en-US" altLang="zh-CN" sz="1440" dirty="0"/>
              <a:t>,</a:t>
            </a:r>
            <a:r>
              <a:rPr kumimoji="1" lang="zh-CN" altLang="en-US" sz="1440" dirty="0"/>
              <a:t> </a:t>
            </a:r>
            <a:r>
              <a:rPr kumimoji="1" lang="en-US" altLang="zh-CN" sz="1440" dirty="0"/>
              <a:t>Huawei,</a:t>
            </a:r>
            <a:r>
              <a:rPr kumimoji="1" lang="zh-CN" altLang="en-US" sz="1440" dirty="0"/>
              <a:t> </a:t>
            </a:r>
            <a:r>
              <a:rPr kumimoji="1" lang="en-US" altLang="zh-CN" sz="1440" dirty="0"/>
              <a:t>OP-TEE</a:t>
            </a:r>
          </a:p>
          <a:p>
            <a:r>
              <a:rPr kumimoji="1" lang="en-US" altLang="zh-CN" sz="2160" dirty="0"/>
              <a:t>Deprivileged</a:t>
            </a:r>
            <a:r>
              <a:rPr kumimoji="1" lang="zh-CN" altLang="en-US" sz="2160" dirty="0"/>
              <a:t> </a:t>
            </a:r>
            <a:r>
              <a:rPr kumimoji="1" lang="en-US" altLang="zh-CN" sz="2160" dirty="0"/>
              <a:t>TEEs</a:t>
            </a:r>
            <a:r>
              <a:rPr kumimoji="1" lang="zh-CN" altLang="en-US" sz="2160" dirty="0"/>
              <a:t> </a:t>
            </a:r>
            <a:r>
              <a:rPr kumimoji="1" lang="en-US" altLang="zh-CN" sz="2160" dirty="0"/>
              <a:t>are</a:t>
            </a:r>
            <a:r>
              <a:rPr kumimoji="1" lang="zh-CN" altLang="en-US" sz="2160" dirty="0"/>
              <a:t> </a:t>
            </a:r>
            <a:r>
              <a:rPr kumimoji="1" lang="en-US" altLang="zh-CN" sz="2160" dirty="0"/>
              <a:t>needed</a:t>
            </a:r>
          </a:p>
          <a:p>
            <a:endParaRPr kumimoji="1" lang="en" altLang="zh-CN" sz="1800" dirty="0"/>
          </a:p>
        </p:txBody>
      </p:sp>
      <p:sp>
        <p:nvSpPr>
          <p:cNvPr id="4" name="灯片编号占位符 3">
            <a:extLst>
              <a:ext uri="{FF2B5EF4-FFF2-40B4-BE49-F238E27FC236}">
                <a16:creationId xmlns:a16="http://schemas.microsoft.com/office/drawing/2014/main" id="{361FCD44-DF91-204E-A1BE-8F595B17C961}"/>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pic>
        <p:nvPicPr>
          <p:cNvPr id="5" name="图片 4">
            <a:extLst>
              <a:ext uri="{FF2B5EF4-FFF2-40B4-BE49-F238E27FC236}">
                <a16:creationId xmlns:a16="http://schemas.microsoft.com/office/drawing/2014/main" id="{FC577387-236C-C441-A543-E6E601793A66}"/>
              </a:ext>
            </a:extLst>
          </p:cNvPr>
          <p:cNvPicPr>
            <a:picLocks noChangeAspect="1"/>
          </p:cNvPicPr>
          <p:nvPr/>
        </p:nvPicPr>
        <p:blipFill>
          <a:blip r:embed="rId3">
            <a:duotone>
              <a:schemeClr val="accent1">
                <a:shade val="45000"/>
                <a:satMod val="135000"/>
              </a:schemeClr>
              <a:prstClr val="white"/>
            </a:duotone>
          </a:blip>
          <a:stretch>
            <a:fillRect/>
          </a:stretch>
        </p:blipFill>
        <p:spPr>
          <a:xfrm rot="2597599">
            <a:off x="7665291" y="1443489"/>
            <a:ext cx="729023" cy="1142387"/>
          </a:xfrm>
          <a:prstGeom prst="rect">
            <a:avLst/>
          </a:prstGeom>
        </p:spPr>
      </p:pic>
      <p:sp>
        <p:nvSpPr>
          <p:cNvPr id="6" name="矩形 5">
            <a:extLst>
              <a:ext uri="{FF2B5EF4-FFF2-40B4-BE49-F238E27FC236}">
                <a16:creationId xmlns:a16="http://schemas.microsoft.com/office/drawing/2014/main" id="{6E16C5E9-4D6A-FD47-B889-80ACBCDB1BFC}"/>
              </a:ext>
            </a:extLst>
          </p:cNvPr>
          <p:cNvSpPr/>
          <p:nvPr/>
        </p:nvSpPr>
        <p:spPr>
          <a:xfrm>
            <a:off x="683568" y="4661995"/>
            <a:ext cx="8229601" cy="313932"/>
          </a:xfrm>
          <a:prstGeom prst="rect">
            <a:avLst/>
          </a:prstGeom>
        </p:spPr>
        <p:txBody>
          <a:bodyPr wrap="square">
            <a:spAutoFit/>
          </a:bodyPr>
          <a:lstStyle/>
          <a:p>
            <a:r>
              <a:rPr lang="en-US" altLang="zh-CN" sz="1440" dirty="0">
                <a:solidFill>
                  <a:schemeClr val="tx1">
                    <a:lumMod val="50000"/>
                    <a:lumOff val="50000"/>
                  </a:schemeClr>
                </a:solidFill>
                <a:latin typeface="Arial" panose="020B0604020202020204" pitchFamily="34" charset="0"/>
                <a:ea typeface="DengXian" panose="02010600030101010101" pitchFamily="2" charset="-122"/>
                <a:cs typeface="Arial" panose="020B0604020202020204" pitchFamily="34" charset="0"/>
              </a:rPr>
              <a:t>[NDSS'17]</a:t>
            </a:r>
            <a:r>
              <a:rPr lang="zh-CN" altLang="en-US" sz="1440" dirty="0">
                <a:solidFill>
                  <a:schemeClr val="tx1">
                    <a:lumMod val="50000"/>
                    <a:lumOff val="50000"/>
                  </a:schemeClr>
                </a:solidFill>
                <a:latin typeface="Arial" panose="020B0604020202020204" pitchFamily="34" charset="0"/>
                <a:ea typeface="DengXian" panose="02010600030101010101" pitchFamily="2" charset="-122"/>
                <a:cs typeface="Arial" panose="020B0604020202020204" pitchFamily="34" charset="0"/>
              </a:rPr>
              <a:t> </a:t>
            </a:r>
            <a:r>
              <a:rPr lang="en" altLang="zh-CN" sz="1440" dirty="0">
                <a:solidFill>
                  <a:schemeClr val="tx1">
                    <a:lumMod val="50000"/>
                    <a:lumOff val="50000"/>
                  </a:schemeClr>
                </a:solidFill>
                <a:latin typeface="Arial" panose="020B0604020202020204" pitchFamily="34" charset="0"/>
                <a:ea typeface="DengXian" panose="02010600030101010101" pitchFamily="2" charset="-122"/>
                <a:cs typeface="Arial" panose="020B0604020202020204" pitchFamily="34" charset="0"/>
              </a:rPr>
              <a:t>BOOMERANG: Exploiting the Semantic Gap in Trusted Execution Environments</a:t>
            </a:r>
            <a:endParaRPr lang="zh-CN" altLang="en-US" sz="1440" dirty="0">
              <a:solidFill>
                <a:schemeClr val="tx1">
                  <a:lumMod val="50000"/>
                  <a:lumOff val="50000"/>
                </a:schemeClr>
              </a:solidFill>
              <a:latin typeface="Arial" panose="020B06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90218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Induce Errors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2625" y="1426616"/>
            <a:ext cx="1460500" cy="1460500"/>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5375" y="1307308"/>
            <a:ext cx="3134727" cy="2118360"/>
          </a:xfrm>
          <a:prstGeom prst="rect">
            <a:avLst/>
          </a:prstGeom>
        </p:spPr>
      </p:pic>
      <p:sp>
        <p:nvSpPr>
          <p:cNvPr id="3" name="Left-Right Arrow 2"/>
          <p:cNvSpPr/>
          <p:nvPr/>
        </p:nvSpPr>
        <p:spPr>
          <a:xfrm>
            <a:off x="3492500" y="1782605"/>
            <a:ext cx="1412875"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r>
              <a:rPr lang="en-US" sz="2800" b="1">
                <a:solidFill>
                  <a:prstClr val="white"/>
                </a:solidFill>
                <a:latin typeface="Calibri Light"/>
              </a:rPr>
              <a:t>DDR3</a:t>
            </a:r>
          </a:p>
        </p:txBody>
      </p:sp>
      <p:sp>
        <p:nvSpPr>
          <p:cNvPr id="6" name="TextBox 5"/>
          <p:cNvSpPr txBox="1"/>
          <p:nvPr/>
        </p:nvSpPr>
        <p:spPr>
          <a:xfrm>
            <a:off x="4905375" y="1021804"/>
            <a:ext cx="3134727" cy="531813"/>
          </a:xfrm>
          <a:prstGeom prst="rect">
            <a:avLst/>
          </a:prstGeom>
          <a:noFill/>
        </p:spPr>
        <p:txBody>
          <a:bodyPr wrap="square" rtlCol="0" anchor="ctr">
            <a:noAutofit/>
          </a:bodyPr>
          <a:lstStyle/>
          <a:p>
            <a:pPr algn="ctr" defTabSz="761970"/>
            <a:r>
              <a:rPr lang="en-US" sz="2800" b="1">
                <a:solidFill>
                  <a:prstClr val="black">
                    <a:lumMod val="65000"/>
                    <a:lumOff val="35000"/>
                  </a:prstClr>
                </a:solidFill>
                <a:latin typeface="Calibri Light"/>
              </a:rPr>
              <a:t>DRAM Module</a:t>
            </a:r>
          </a:p>
        </p:txBody>
      </p:sp>
      <p:sp>
        <p:nvSpPr>
          <p:cNvPr id="7" name="TextBox 6"/>
          <p:cNvSpPr txBox="1"/>
          <p:nvPr/>
        </p:nvSpPr>
        <p:spPr>
          <a:xfrm>
            <a:off x="1333500" y="1021803"/>
            <a:ext cx="2698750" cy="531813"/>
          </a:xfrm>
          <a:prstGeom prst="rect">
            <a:avLst/>
          </a:prstGeom>
          <a:noFill/>
        </p:spPr>
        <p:txBody>
          <a:bodyPr wrap="square" rtlCol="0" anchor="ctr">
            <a:noAutofit/>
          </a:bodyPr>
          <a:lstStyle/>
          <a:p>
            <a:pPr algn="ctr" defTabSz="761970"/>
            <a:r>
              <a:rPr lang="en-US" sz="2800" b="1">
                <a:solidFill>
                  <a:prstClr val="black">
                    <a:lumMod val="65000"/>
                    <a:lumOff val="35000"/>
                  </a:prstClr>
                </a:solidFill>
                <a:latin typeface="Calibri Light"/>
              </a:rPr>
              <a:t>x86 CPU</a:t>
            </a:r>
          </a:p>
        </p:txBody>
      </p:sp>
      <p:sp>
        <p:nvSpPr>
          <p:cNvPr id="4" name="Rectangle 3"/>
          <p:cNvSpPr/>
          <p:nvPr/>
        </p:nvSpPr>
        <p:spPr>
          <a:xfrm>
            <a:off x="4905375" y="2783929"/>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1400">
              <a:solidFill>
                <a:prstClr val="white"/>
              </a:solidFill>
              <a:latin typeface="Calibri"/>
            </a:endParaRPr>
          </a:p>
        </p:txBody>
      </p:sp>
      <p:sp>
        <p:nvSpPr>
          <p:cNvPr id="17" name="DRAM"/>
          <p:cNvSpPr/>
          <p:nvPr/>
        </p:nvSpPr>
        <p:spPr>
          <a:xfrm>
            <a:off x="5016500" y="3053804"/>
            <a:ext cx="2921000" cy="2540000"/>
          </a:xfrm>
          <a:prstGeom prst="roundRect">
            <a:avLst>
              <a:gd name="adj" fmla="val 11319"/>
            </a:avLst>
          </a:prstGeom>
          <a:solidFill>
            <a:schemeClr val="bg1">
              <a:lumMod val="7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1400">
              <a:solidFill>
                <a:prstClr val="white"/>
              </a:solidFill>
              <a:latin typeface="Calibri"/>
            </a:endParaRPr>
          </a:p>
        </p:txBody>
      </p:sp>
      <p:cxnSp>
        <p:nvCxnSpPr>
          <p:cNvPr id="9" name="XArrow"/>
          <p:cNvCxnSpPr>
            <a:stCxn id="25" idx="3"/>
          </p:cNvCxnSpPr>
          <p:nvPr/>
        </p:nvCxnSpPr>
        <p:spPr>
          <a:xfrm>
            <a:off x="5524500" y="3847553"/>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5" name="X"/>
          <p:cNvSpPr/>
          <p:nvPr/>
        </p:nvSpPr>
        <p:spPr>
          <a:xfrm>
            <a:off x="5016501" y="3688803"/>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defTabSz="761970"/>
            <a:r>
              <a:rPr lang="en-US" sz="2400" b="1">
                <a:solidFill>
                  <a:srgbClr val="FF0000"/>
                </a:solidFill>
                <a:latin typeface="Courier New" panose="02070309020205020404" pitchFamily="49" charset="0"/>
                <a:cs typeface="Courier New" panose="02070309020205020404" pitchFamily="49" charset="0"/>
              </a:rPr>
              <a:t>X</a:t>
            </a:r>
            <a:endParaRPr lang="en-US" sz="2000" b="1">
              <a:solidFill>
                <a:srgbClr val="FF0000"/>
              </a:solidFill>
              <a:latin typeface="Courier New" panose="02070309020205020404" pitchFamily="49" charset="0"/>
              <a:cs typeface="Courier New" panose="02070309020205020404" pitchFamily="49" charset="0"/>
            </a:endParaRPr>
          </a:p>
        </p:txBody>
      </p:sp>
      <p:sp>
        <p:nvSpPr>
          <p:cNvPr id="28" name="Row"/>
          <p:cNvSpPr/>
          <p:nvPr/>
        </p:nvSpPr>
        <p:spPr>
          <a:xfrm>
            <a:off x="5842000" y="49588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endParaRPr lang="en-US" sz="2800">
              <a:solidFill>
                <a:prstClr val="black"/>
              </a:solidFill>
              <a:latin typeface="Courier New" panose="02070309020205020404" pitchFamily="49" charset="0"/>
              <a:cs typeface="Courier New" panose="02070309020205020404" pitchFamily="49" charset="0"/>
            </a:endParaRPr>
          </a:p>
        </p:txBody>
      </p:sp>
      <p:sp>
        <p:nvSpPr>
          <p:cNvPr id="29" name="RowY"/>
          <p:cNvSpPr/>
          <p:nvPr/>
        </p:nvSpPr>
        <p:spPr>
          <a:xfrm>
            <a:off x="5842000" y="46413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0" name="Row"/>
          <p:cNvSpPr/>
          <p:nvPr/>
        </p:nvSpPr>
        <p:spPr>
          <a:xfrm>
            <a:off x="5842000" y="43238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1" name="Row"/>
          <p:cNvSpPr/>
          <p:nvPr/>
        </p:nvSpPr>
        <p:spPr>
          <a:xfrm>
            <a:off x="5842000" y="40063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2" name="RowX"/>
          <p:cNvSpPr/>
          <p:nvPr/>
        </p:nvSpPr>
        <p:spPr>
          <a:xfrm>
            <a:off x="5842000" y="36888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3" name="Row"/>
          <p:cNvSpPr/>
          <p:nvPr/>
        </p:nvSpPr>
        <p:spPr>
          <a:xfrm>
            <a:off x="5842000" y="33713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27" name="CPU"/>
          <p:cNvSpPr/>
          <p:nvPr/>
        </p:nvSpPr>
        <p:spPr>
          <a:xfrm>
            <a:off x="1111250" y="3053803"/>
            <a:ext cx="3460750" cy="2540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3362" indent="-333362" defTabSz="761970">
              <a:lnSpc>
                <a:spcPct val="90000"/>
              </a:lnSpc>
              <a:buFont typeface="+mj-lt"/>
              <a:buAutoNum type="arabicPeriod"/>
            </a:pPr>
            <a:r>
              <a:rPr lang="en-US" sz="2400" dirty="0">
                <a:solidFill>
                  <a:prstClr val="black"/>
                </a:solidFill>
                <a:latin typeface="Calibri Light"/>
                <a:cs typeface="Courier New" panose="02070309020205020404" pitchFamily="49" charset="0"/>
              </a:rPr>
              <a:t>Avoid </a:t>
            </a:r>
            <a:r>
              <a:rPr lang="en-US" sz="2400" b="1" i="1" dirty="0">
                <a:solidFill>
                  <a:prstClr val="black"/>
                </a:solidFill>
                <a:latin typeface="Calibri Light"/>
                <a:cs typeface="Courier New" panose="02070309020205020404" pitchFamily="49" charset="0"/>
              </a:rPr>
              <a:t>cache hits</a:t>
            </a:r>
          </a:p>
          <a:p>
            <a:pPr marL="619100" lvl="1" indent="-238115" defTabSz="761970">
              <a:lnSpc>
                <a:spcPct val="90000"/>
              </a:lnSpc>
              <a:buFont typeface="Calibri Light" panose="020F0302020204030204" pitchFamily="34" charset="0"/>
              <a:buChar char="–"/>
            </a:pPr>
            <a:r>
              <a:rPr lang="en-US" sz="2000" dirty="0">
                <a:solidFill>
                  <a:prstClr val="black"/>
                </a:solidFill>
                <a:latin typeface="Calibri Light"/>
                <a:cs typeface="Courier New" panose="02070309020205020404" pitchFamily="49" charset="0"/>
              </a:rPr>
              <a:t>Flush </a:t>
            </a:r>
            <a:r>
              <a:rPr lang="en-US" sz="2000" b="1" dirty="0">
                <a:solidFill>
                  <a:srgbClr val="FF0000"/>
                </a:solidFill>
                <a:latin typeface="Courier New" panose="02070309020205020404" pitchFamily="49" charset="0"/>
                <a:cs typeface="Courier New" panose="02070309020205020404" pitchFamily="49" charset="0"/>
              </a:rPr>
              <a:t>X</a:t>
            </a:r>
            <a:r>
              <a:rPr lang="en-US" sz="2000" dirty="0">
                <a:solidFill>
                  <a:prstClr val="black"/>
                </a:solidFill>
                <a:latin typeface="Calibri Light"/>
                <a:cs typeface="Courier New" panose="02070309020205020404" pitchFamily="49" charset="0"/>
              </a:rPr>
              <a:t> from cache</a:t>
            </a:r>
          </a:p>
          <a:p>
            <a:pPr marL="333362" indent="-333362" defTabSz="761970">
              <a:lnSpc>
                <a:spcPct val="90000"/>
              </a:lnSpc>
              <a:buFont typeface="+mj-lt"/>
              <a:buAutoNum type="arabicPeriod"/>
            </a:pPr>
            <a:endParaRPr lang="en-US" sz="2400" dirty="0">
              <a:solidFill>
                <a:prstClr val="black"/>
              </a:solidFill>
              <a:latin typeface="Calibri Light"/>
              <a:cs typeface="Courier New" panose="02070309020205020404" pitchFamily="49" charset="0"/>
            </a:endParaRPr>
          </a:p>
          <a:p>
            <a:pPr marL="333362" indent="-333362" defTabSz="761970">
              <a:lnSpc>
                <a:spcPct val="90000"/>
              </a:lnSpc>
              <a:buFont typeface="+mj-lt"/>
              <a:buAutoNum type="arabicPeriod"/>
            </a:pPr>
            <a:r>
              <a:rPr lang="en-US" sz="2400" dirty="0">
                <a:solidFill>
                  <a:prstClr val="black"/>
                </a:solidFill>
                <a:latin typeface="Calibri Light"/>
                <a:cs typeface="Courier New" panose="02070309020205020404" pitchFamily="49" charset="0"/>
              </a:rPr>
              <a:t>Avoid </a:t>
            </a:r>
            <a:r>
              <a:rPr lang="en-US" sz="2400" b="1" i="1" dirty="0">
                <a:solidFill>
                  <a:prstClr val="black"/>
                </a:solidFill>
                <a:latin typeface="Calibri Light"/>
                <a:cs typeface="Courier New" panose="02070309020205020404" pitchFamily="49" charset="0"/>
              </a:rPr>
              <a:t>row hits</a:t>
            </a:r>
            <a:r>
              <a:rPr lang="en-US" sz="2400" dirty="0">
                <a:solidFill>
                  <a:prstClr val="black"/>
                </a:solidFill>
                <a:latin typeface="Calibri Light"/>
                <a:cs typeface="Courier New" panose="02070309020205020404" pitchFamily="49" charset="0"/>
              </a:rPr>
              <a:t> to </a:t>
            </a:r>
            <a:r>
              <a:rPr lang="en-US" sz="2400" b="1" dirty="0">
                <a:solidFill>
                  <a:srgbClr val="FF0000"/>
                </a:solidFill>
                <a:latin typeface="Courier New" panose="02070309020205020404" pitchFamily="49" charset="0"/>
                <a:cs typeface="Courier New" panose="02070309020205020404" pitchFamily="49" charset="0"/>
              </a:rPr>
              <a:t>X</a:t>
            </a:r>
          </a:p>
          <a:p>
            <a:pPr marL="619100" lvl="1" indent="-238115" defTabSz="761970">
              <a:lnSpc>
                <a:spcPct val="90000"/>
              </a:lnSpc>
              <a:buFont typeface="Calibri Light" panose="020F0302020204030204" pitchFamily="34" charset="0"/>
              <a:buChar char="–"/>
            </a:pPr>
            <a:r>
              <a:rPr lang="en-US" sz="2000" dirty="0">
                <a:solidFill>
                  <a:prstClr val="black"/>
                </a:solidFill>
                <a:latin typeface="Calibri Light"/>
                <a:cs typeface="Courier New" panose="02070309020205020404" pitchFamily="49" charset="0"/>
              </a:rPr>
              <a:t>Read </a:t>
            </a:r>
            <a:r>
              <a:rPr lang="en-US" sz="2000" b="1" dirty="0">
                <a:solidFill>
                  <a:srgbClr val="FF0000"/>
                </a:solidFill>
                <a:latin typeface="Courier New" panose="02070309020205020404" pitchFamily="49" charset="0"/>
                <a:cs typeface="Courier New" panose="02070309020205020404" pitchFamily="49" charset="0"/>
              </a:rPr>
              <a:t>Y</a:t>
            </a:r>
            <a:r>
              <a:rPr lang="en-US" sz="2000" dirty="0">
                <a:solidFill>
                  <a:prstClr val="black"/>
                </a:solidFill>
                <a:latin typeface="Calibri Light"/>
                <a:cs typeface="Courier New" panose="02070309020205020404" pitchFamily="49" charset="0"/>
              </a:rPr>
              <a:t> in another row</a:t>
            </a:r>
          </a:p>
        </p:txBody>
      </p:sp>
      <p:cxnSp>
        <p:nvCxnSpPr>
          <p:cNvPr id="19" name="YArrow"/>
          <p:cNvCxnSpPr>
            <a:stCxn id="20" idx="3"/>
          </p:cNvCxnSpPr>
          <p:nvPr/>
        </p:nvCxnSpPr>
        <p:spPr>
          <a:xfrm>
            <a:off x="5524500" y="4800053"/>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0" name="Y"/>
          <p:cNvSpPr/>
          <p:nvPr/>
        </p:nvSpPr>
        <p:spPr>
          <a:xfrm>
            <a:off x="5016501" y="4641303"/>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defTabSz="761970"/>
            <a:r>
              <a:rPr lang="en-US" sz="2400" b="1" dirty="0">
                <a:solidFill>
                  <a:srgbClr val="FF0000"/>
                </a:solidFill>
                <a:latin typeface="Courier New" panose="02070309020205020404" pitchFamily="49" charset="0"/>
                <a:cs typeface="Courier New" panose="02070309020205020404" pitchFamily="49" charset="0"/>
              </a:rPr>
              <a:t>Y</a:t>
            </a:r>
            <a:endParaRPr lang="en-US" sz="20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88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anim calcmode="lin" valueType="num">
                                      <p:cBhvr>
                                        <p:cTn id="13" dur="500" fill="hold"/>
                                        <p:tgtEl>
                                          <p:spTgt spid="33"/>
                                        </p:tgtEl>
                                        <p:attrNameLst>
                                          <p:attrName>ppt_x</p:attrName>
                                        </p:attrNameLst>
                                      </p:cBhvr>
                                      <p:tavLst>
                                        <p:tav tm="0">
                                          <p:val>
                                            <p:strVal val="#ppt_x"/>
                                          </p:val>
                                        </p:tav>
                                        <p:tav tm="100000">
                                          <p:val>
                                            <p:strVal val="#ppt_x"/>
                                          </p:val>
                                        </p:tav>
                                      </p:tavLst>
                                    </p:anim>
                                    <p:anim calcmode="lin" valueType="num">
                                      <p:cBhvr>
                                        <p:cTn id="14" dur="500" fill="hold"/>
                                        <p:tgtEl>
                                          <p:spTgt spid="3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500" fill="hold"/>
                                        <p:tgtEl>
                                          <p:spTgt spid="3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anim calcmode="lin" valueType="num">
                                      <p:cBhvr>
                                        <p:cTn id="33" dur="500" fill="hold"/>
                                        <p:tgtEl>
                                          <p:spTgt spid="29"/>
                                        </p:tgtEl>
                                        <p:attrNameLst>
                                          <p:attrName>ppt_x</p:attrName>
                                        </p:attrNameLst>
                                      </p:cBhvr>
                                      <p:tavLst>
                                        <p:tav tm="0">
                                          <p:val>
                                            <p:strVal val="#ppt_x"/>
                                          </p:val>
                                        </p:tav>
                                        <p:tav tm="100000">
                                          <p:val>
                                            <p:strVal val="#ppt_x"/>
                                          </p:val>
                                        </p:tav>
                                      </p:tavLst>
                                    </p:anim>
                                    <p:anim calcmode="lin" valueType="num">
                                      <p:cBhvr>
                                        <p:cTn id="34" dur="500" fill="hold"/>
                                        <p:tgtEl>
                                          <p:spTgt spid="2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anim calcmode="lin" valueType="num">
                                      <p:cBhvr>
                                        <p:cTn id="43" dur="500" fill="hold"/>
                                        <p:tgtEl>
                                          <p:spTgt spid="25"/>
                                        </p:tgtEl>
                                        <p:attrNameLst>
                                          <p:attrName>ppt_x</p:attrName>
                                        </p:attrNameLst>
                                      </p:cBhvr>
                                      <p:tavLst>
                                        <p:tav tm="0">
                                          <p:val>
                                            <p:strVal val="#ppt_x"/>
                                          </p:val>
                                        </p:tav>
                                        <p:tav tm="100000">
                                          <p:val>
                                            <p:strVal val="#ppt_x"/>
                                          </p:val>
                                        </p:tav>
                                      </p:tavLst>
                                    </p:anim>
                                    <p:anim calcmode="lin" valueType="num">
                                      <p:cBhvr>
                                        <p:cTn id="44" dur="500" fill="hold"/>
                                        <p:tgtEl>
                                          <p:spTgt spid="2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10" fill="hold"/>
                                        <p:tgtEl>
                                          <p:spTgt spid="32"/>
                                        </p:tgtEl>
                                        <p:attrNameLst>
                                          <p:attrName>fillcolor</p:attrName>
                                        </p:attrNameLst>
                                      </p:cBhvr>
                                      <p:to>
                                        <a:srgbClr val="FF8181"/>
                                      </p:to>
                                    </p:animClr>
                                    <p:set>
                                      <p:cBhvr>
                                        <p:cTn id="54" dur="10" fill="hold"/>
                                        <p:tgtEl>
                                          <p:spTgt spid="32"/>
                                        </p:tgtEl>
                                        <p:attrNameLst>
                                          <p:attrName>fill.type</p:attrName>
                                        </p:attrNameLst>
                                      </p:cBhvr>
                                      <p:to>
                                        <p:strVal val="solid"/>
                                      </p:to>
                                    </p:set>
                                    <p:set>
                                      <p:cBhvr>
                                        <p:cTn id="55" dur="10" fill="hold"/>
                                        <p:tgtEl>
                                          <p:spTgt spid="32"/>
                                        </p:tgtEl>
                                        <p:attrNameLst>
                                          <p:attrName>fill.on</p:attrName>
                                        </p:attrNameLst>
                                      </p:cBhvr>
                                      <p:to>
                                        <p:strVal val="true"/>
                                      </p:to>
                                    </p:set>
                                  </p:childTnLst>
                                </p:cTn>
                              </p:par>
                            </p:childTnLst>
                          </p:cTn>
                        </p:par>
                        <p:par>
                          <p:cTn id="56" fill="hold">
                            <p:stCondLst>
                              <p:cond delay="10"/>
                            </p:stCondLst>
                            <p:childTnLst>
                              <p:par>
                                <p:cTn id="57" presetID="1" presetClass="emph" presetSubtype="2" fill="hold" nodeType="afterEffect">
                                  <p:stCondLst>
                                    <p:cond delay="250"/>
                                  </p:stCondLst>
                                  <p:childTnLst>
                                    <p:animClr clrSpc="rgb" dir="cw">
                                      <p:cBhvr>
                                        <p:cTn id="58" dur="10" fill="hold"/>
                                        <p:tgtEl>
                                          <p:spTgt spid="32"/>
                                        </p:tgtEl>
                                        <p:attrNameLst>
                                          <p:attrName>fillcolor</p:attrName>
                                        </p:attrNameLst>
                                      </p:cBhvr>
                                      <p:to>
                                        <a:srgbClr val="FFFFFF"/>
                                      </p:to>
                                    </p:animClr>
                                    <p:set>
                                      <p:cBhvr>
                                        <p:cTn id="59" dur="10" fill="hold"/>
                                        <p:tgtEl>
                                          <p:spTgt spid="32"/>
                                        </p:tgtEl>
                                        <p:attrNameLst>
                                          <p:attrName>fill.type</p:attrName>
                                        </p:attrNameLst>
                                      </p:cBhvr>
                                      <p:to>
                                        <p:strVal val="solid"/>
                                      </p:to>
                                    </p:set>
                                    <p:set>
                                      <p:cBhvr>
                                        <p:cTn id="60" dur="10" fill="hold"/>
                                        <p:tgtEl>
                                          <p:spTgt spid="32"/>
                                        </p:tgtEl>
                                        <p:attrNameLst>
                                          <p:attrName>fill.on</p:attrName>
                                        </p:attrNameLst>
                                      </p:cBhvr>
                                      <p:to>
                                        <p:strVal val="true"/>
                                      </p:to>
                                    </p:set>
                                  </p:childTnLst>
                                </p:cTn>
                              </p:par>
                            </p:childTnLst>
                          </p:cTn>
                        </p:par>
                        <p:par>
                          <p:cTn id="61" fill="hold">
                            <p:stCondLst>
                              <p:cond delay="270"/>
                            </p:stCondLst>
                            <p:childTnLst>
                              <p:par>
                                <p:cTn id="62" presetID="1" presetClass="emph" presetSubtype="2" fill="hold" nodeType="afterEffect">
                                  <p:stCondLst>
                                    <p:cond delay="250"/>
                                  </p:stCondLst>
                                  <p:childTnLst>
                                    <p:animClr clrSpc="rgb" dir="cw">
                                      <p:cBhvr>
                                        <p:cTn id="63" dur="10" fill="hold"/>
                                        <p:tgtEl>
                                          <p:spTgt spid="32"/>
                                        </p:tgtEl>
                                        <p:attrNameLst>
                                          <p:attrName>fillcolor</p:attrName>
                                        </p:attrNameLst>
                                      </p:cBhvr>
                                      <p:to>
                                        <a:srgbClr val="FF8181"/>
                                      </p:to>
                                    </p:animClr>
                                    <p:set>
                                      <p:cBhvr>
                                        <p:cTn id="64" dur="10" fill="hold"/>
                                        <p:tgtEl>
                                          <p:spTgt spid="32"/>
                                        </p:tgtEl>
                                        <p:attrNameLst>
                                          <p:attrName>fill.type</p:attrName>
                                        </p:attrNameLst>
                                      </p:cBhvr>
                                      <p:to>
                                        <p:strVal val="solid"/>
                                      </p:to>
                                    </p:set>
                                    <p:set>
                                      <p:cBhvr>
                                        <p:cTn id="65" dur="10" fill="hold"/>
                                        <p:tgtEl>
                                          <p:spTgt spid="32"/>
                                        </p:tgtEl>
                                        <p:attrNameLst>
                                          <p:attrName>fill.on</p:attrName>
                                        </p:attrNameLst>
                                      </p:cBhvr>
                                      <p:to>
                                        <p:strVal val="true"/>
                                      </p:to>
                                    </p:set>
                                  </p:childTnLst>
                                </p:cTn>
                              </p:par>
                            </p:childTnLst>
                          </p:cTn>
                        </p:par>
                        <p:par>
                          <p:cTn id="66" fill="hold">
                            <p:stCondLst>
                              <p:cond delay="530"/>
                            </p:stCondLst>
                            <p:childTnLst>
                              <p:par>
                                <p:cTn id="67" presetID="1" presetClass="emph" presetSubtype="2" fill="hold" nodeType="afterEffect">
                                  <p:stCondLst>
                                    <p:cond delay="250"/>
                                  </p:stCondLst>
                                  <p:childTnLst>
                                    <p:animClr clrSpc="rgb" dir="cw">
                                      <p:cBhvr>
                                        <p:cTn id="68" dur="10" fill="hold"/>
                                        <p:tgtEl>
                                          <p:spTgt spid="32"/>
                                        </p:tgtEl>
                                        <p:attrNameLst>
                                          <p:attrName>fillcolor</p:attrName>
                                        </p:attrNameLst>
                                      </p:cBhvr>
                                      <p:to>
                                        <a:srgbClr val="FFFFFF"/>
                                      </p:to>
                                    </p:animClr>
                                    <p:set>
                                      <p:cBhvr>
                                        <p:cTn id="69" dur="10" fill="hold"/>
                                        <p:tgtEl>
                                          <p:spTgt spid="32"/>
                                        </p:tgtEl>
                                        <p:attrNameLst>
                                          <p:attrName>fill.type</p:attrName>
                                        </p:attrNameLst>
                                      </p:cBhvr>
                                      <p:to>
                                        <p:strVal val="solid"/>
                                      </p:to>
                                    </p:set>
                                    <p:set>
                                      <p:cBhvr>
                                        <p:cTn id="70" dur="10" fill="hold"/>
                                        <p:tgtEl>
                                          <p:spTgt spid="32"/>
                                        </p:tgtEl>
                                        <p:attrNameLst>
                                          <p:attrName>fill.on</p:attrName>
                                        </p:attrNameLst>
                                      </p:cBhvr>
                                      <p:to>
                                        <p:strVal val="true"/>
                                      </p:to>
                                    </p:set>
                                  </p:childTnLst>
                                </p:cTn>
                              </p:par>
                            </p:childTnLst>
                          </p:cTn>
                        </p:par>
                        <p:par>
                          <p:cTn id="71" fill="hold">
                            <p:stCondLst>
                              <p:cond delay="790"/>
                            </p:stCondLst>
                            <p:childTnLst>
                              <p:par>
                                <p:cTn id="72" presetID="1" presetClass="emph" presetSubtype="2" fill="hold" nodeType="afterEffect">
                                  <p:stCondLst>
                                    <p:cond delay="250"/>
                                  </p:stCondLst>
                                  <p:childTnLst>
                                    <p:animClr clrSpc="rgb" dir="cw">
                                      <p:cBhvr>
                                        <p:cTn id="73" dur="10" fill="hold"/>
                                        <p:tgtEl>
                                          <p:spTgt spid="32"/>
                                        </p:tgtEl>
                                        <p:attrNameLst>
                                          <p:attrName>fillcolor</p:attrName>
                                        </p:attrNameLst>
                                      </p:cBhvr>
                                      <p:to>
                                        <a:srgbClr val="FF8181"/>
                                      </p:to>
                                    </p:animClr>
                                    <p:set>
                                      <p:cBhvr>
                                        <p:cTn id="74" dur="10" fill="hold"/>
                                        <p:tgtEl>
                                          <p:spTgt spid="32"/>
                                        </p:tgtEl>
                                        <p:attrNameLst>
                                          <p:attrName>fill.type</p:attrName>
                                        </p:attrNameLst>
                                      </p:cBhvr>
                                      <p:to>
                                        <p:strVal val="solid"/>
                                      </p:to>
                                    </p:set>
                                    <p:set>
                                      <p:cBhvr>
                                        <p:cTn id="75" dur="10" fill="hold"/>
                                        <p:tgtEl>
                                          <p:spTgt spid="32"/>
                                        </p:tgtEl>
                                        <p:attrNameLst>
                                          <p:attrName>fill.on</p:attrName>
                                        </p:attrNameLst>
                                      </p:cBhvr>
                                      <p:to>
                                        <p:strVal val="true"/>
                                      </p:to>
                                    </p:set>
                                  </p:childTnLst>
                                </p:cTn>
                              </p:par>
                            </p:childTnLst>
                          </p:cTn>
                        </p:par>
                        <p:par>
                          <p:cTn id="76" fill="hold">
                            <p:stCondLst>
                              <p:cond delay="1050"/>
                            </p:stCondLst>
                            <p:childTnLst>
                              <p:par>
                                <p:cTn id="77" presetID="1" presetClass="emph" presetSubtype="2" fill="hold" nodeType="afterEffect">
                                  <p:stCondLst>
                                    <p:cond delay="250"/>
                                  </p:stCondLst>
                                  <p:childTnLst>
                                    <p:animClr clrSpc="rgb" dir="cw">
                                      <p:cBhvr>
                                        <p:cTn id="78" dur="10" fill="hold"/>
                                        <p:tgtEl>
                                          <p:spTgt spid="32"/>
                                        </p:tgtEl>
                                        <p:attrNameLst>
                                          <p:attrName>fillcolor</p:attrName>
                                        </p:attrNameLst>
                                      </p:cBhvr>
                                      <p:to>
                                        <a:srgbClr val="FFFFFF"/>
                                      </p:to>
                                    </p:animClr>
                                    <p:set>
                                      <p:cBhvr>
                                        <p:cTn id="79" dur="10" fill="hold"/>
                                        <p:tgtEl>
                                          <p:spTgt spid="32"/>
                                        </p:tgtEl>
                                        <p:attrNameLst>
                                          <p:attrName>fill.type</p:attrName>
                                        </p:attrNameLst>
                                      </p:cBhvr>
                                      <p:to>
                                        <p:strVal val="solid"/>
                                      </p:to>
                                    </p:set>
                                    <p:set>
                                      <p:cBhvr>
                                        <p:cTn id="80" dur="10" fill="hold"/>
                                        <p:tgtEl>
                                          <p:spTgt spid="32"/>
                                        </p:tgtEl>
                                        <p:attrNameLst>
                                          <p:attrName>fill.on</p:attrName>
                                        </p:attrNameLst>
                                      </p:cBhvr>
                                      <p:to>
                                        <p:strVal val="true"/>
                                      </p:to>
                                    </p:set>
                                  </p:childTnLst>
                                </p:cTn>
                              </p:par>
                            </p:childTnLst>
                          </p:cTn>
                        </p:par>
                        <p:par>
                          <p:cTn id="81" fill="hold">
                            <p:stCondLst>
                              <p:cond delay="1310"/>
                            </p:stCondLst>
                            <p:childTnLst>
                              <p:par>
                                <p:cTn id="82" presetID="1" presetClass="emph" presetSubtype="2" fill="hold" nodeType="afterEffect">
                                  <p:stCondLst>
                                    <p:cond delay="250"/>
                                  </p:stCondLst>
                                  <p:childTnLst>
                                    <p:animClr clrSpc="rgb" dir="cw">
                                      <p:cBhvr>
                                        <p:cTn id="83" dur="10" fill="hold"/>
                                        <p:tgtEl>
                                          <p:spTgt spid="32"/>
                                        </p:tgtEl>
                                        <p:attrNameLst>
                                          <p:attrName>fillcolor</p:attrName>
                                        </p:attrNameLst>
                                      </p:cBhvr>
                                      <p:to>
                                        <a:srgbClr val="FF8181"/>
                                      </p:to>
                                    </p:animClr>
                                    <p:set>
                                      <p:cBhvr>
                                        <p:cTn id="84" dur="10" fill="hold"/>
                                        <p:tgtEl>
                                          <p:spTgt spid="32"/>
                                        </p:tgtEl>
                                        <p:attrNameLst>
                                          <p:attrName>fill.type</p:attrName>
                                        </p:attrNameLst>
                                      </p:cBhvr>
                                      <p:to>
                                        <p:strVal val="solid"/>
                                      </p:to>
                                    </p:set>
                                    <p:set>
                                      <p:cBhvr>
                                        <p:cTn id="85" dur="10" fill="hold"/>
                                        <p:tgtEl>
                                          <p:spTgt spid="32"/>
                                        </p:tgtEl>
                                        <p:attrNameLst>
                                          <p:attrName>fill.on</p:attrName>
                                        </p:attrNameLst>
                                      </p:cBhvr>
                                      <p:to>
                                        <p:strVal val="true"/>
                                      </p:to>
                                    </p:set>
                                  </p:childTnLst>
                                </p:cTn>
                              </p:par>
                            </p:childTnLst>
                          </p:cTn>
                        </p:par>
                        <p:par>
                          <p:cTn id="86" fill="hold">
                            <p:stCondLst>
                              <p:cond delay="1570"/>
                            </p:stCondLst>
                            <p:childTnLst>
                              <p:par>
                                <p:cTn id="87" presetID="1" presetClass="emph" presetSubtype="2" fill="hold" nodeType="afterEffect">
                                  <p:stCondLst>
                                    <p:cond delay="250"/>
                                  </p:stCondLst>
                                  <p:childTnLst>
                                    <p:animClr clrSpc="rgb" dir="cw">
                                      <p:cBhvr>
                                        <p:cTn id="88" dur="10" fill="hold"/>
                                        <p:tgtEl>
                                          <p:spTgt spid="32"/>
                                        </p:tgtEl>
                                        <p:attrNameLst>
                                          <p:attrName>fillcolor</p:attrName>
                                        </p:attrNameLst>
                                      </p:cBhvr>
                                      <p:to>
                                        <a:srgbClr val="FFFFFF"/>
                                      </p:to>
                                    </p:animClr>
                                    <p:set>
                                      <p:cBhvr>
                                        <p:cTn id="89" dur="10" fill="hold"/>
                                        <p:tgtEl>
                                          <p:spTgt spid="32"/>
                                        </p:tgtEl>
                                        <p:attrNameLst>
                                          <p:attrName>fill.type</p:attrName>
                                        </p:attrNameLst>
                                      </p:cBhvr>
                                      <p:to>
                                        <p:strVal val="solid"/>
                                      </p:to>
                                    </p:set>
                                    <p:set>
                                      <p:cBhvr>
                                        <p:cTn id="90" dur="10" fill="hold"/>
                                        <p:tgtEl>
                                          <p:spTgt spid="32"/>
                                        </p:tgtEl>
                                        <p:attrNameLst>
                                          <p:attrName>fill.on</p:attrName>
                                        </p:attrNameLst>
                                      </p:cBhvr>
                                      <p:to>
                                        <p:strVal val="true"/>
                                      </p:to>
                                    </p:set>
                                  </p:childTnLst>
                                </p:cTn>
                              </p:par>
                            </p:childTnLst>
                          </p:cTn>
                        </p:par>
                        <p:par>
                          <p:cTn id="91" fill="hold">
                            <p:stCondLst>
                              <p:cond delay="1830"/>
                            </p:stCondLst>
                            <p:childTnLst>
                              <p:par>
                                <p:cTn id="92" presetID="1" presetClass="emph" presetSubtype="2" fill="hold" nodeType="afterEffect">
                                  <p:stCondLst>
                                    <p:cond delay="250"/>
                                  </p:stCondLst>
                                  <p:childTnLst>
                                    <p:animClr clrSpc="rgb" dir="cw">
                                      <p:cBhvr>
                                        <p:cTn id="93" dur="10" fill="hold"/>
                                        <p:tgtEl>
                                          <p:spTgt spid="32"/>
                                        </p:tgtEl>
                                        <p:attrNameLst>
                                          <p:attrName>fillcolor</p:attrName>
                                        </p:attrNameLst>
                                      </p:cBhvr>
                                      <p:to>
                                        <a:srgbClr val="FF8181"/>
                                      </p:to>
                                    </p:animClr>
                                    <p:set>
                                      <p:cBhvr>
                                        <p:cTn id="94" dur="10" fill="hold"/>
                                        <p:tgtEl>
                                          <p:spTgt spid="32"/>
                                        </p:tgtEl>
                                        <p:attrNameLst>
                                          <p:attrName>fill.type</p:attrName>
                                        </p:attrNameLst>
                                      </p:cBhvr>
                                      <p:to>
                                        <p:strVal val="solid"/>
                                      </p:to>
                                    </p:set>
                                    <p:set>
                                      <p:cBhvr>
                                        <p:cTn id="95" dur="10" fill="hold"/>
                                        <p:tgtEl>
                                          <p:spTgt spid="32"/>
                                        </p:tgtEl>
                                        <p:attrNameLst>
                                          <p:attrName>fill.on</p:attrName>
                                        </p:attrNameLst>
                                      </p:cBhvr>
                                      <p:to>
                                        <p:strVal val="true"/>
                                      </p:to>
                                    </p:set>
                                  </p:childTnLst>
                                </p:cTn>
                              </p:par>
                            </p:childTnLst>
                          </p:cTn>
                        </p:par>
                        <p:par>
                          <p:cTn id="96" fill="hold">
                            <p:stCondLst>
                              <p:cond delay="2090"/>
                            </p:stCondLst>
                            <p:childTnLst>
                              <p:par>
                                <p:cTn id="97" presetID="1" presetClass="emph" presetSubtype="2" fill="hold" nodeType="afterEffect">
                                  <p:stCondLst>
                                    <p:cond delay="250"/>
                                  </p:stCondLst>
                                  <p:childTnLst>
                                    <p:animClr clrSpc="rgb" dir="cw">
                                      <p:cBhvr>
                                        <p:cTn id="98" dur="10" fill="hold"/>
                                        <p:tgtEl>
                                          <p:spTgt spid="32"/>
                                        </p:tgtEl>
                                        <p:attrNameLst>
                                          <p:attrName>fillcolor</p:attrName>
                                        </p:attrNameLst>
                                      </p:cBhvr>
                                      <p:to>
                                        <a:srgbClr val="FFFFFF"/>
                                      </p:to>
                                    </p:animClr>
                                    <p:set>
                                      <p:cBhvr>
                                        <p:cTn id="99" dur="10" fill="hold"/>
                                        <p:tgtEl>
                                          <p:spTgt spid="32"/>
                                        </p:tgtEl>
                                        <p:attrNameLst>
                                          <p:attrName>fill.type</p:attrName>
                                        </p:attrNameLst>
                                      </p:cBhvr>
                                      <p:to>
                                        <p:strVal val="solid"/>
                                      </p:to>
                                    </p:set>
                                    <p:set>
                                      <p:cBhvr>
                                        <p:cTn id="100" dur="10" fill="hold"/>
                                        <p:tgtEl>
                                          <p:spTgt spid="32"/>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28" grpId="0" animBg="1"/>
      <p:bldP spid="29" grpId="0" animBg="1"/>
      <p:bldP spid="30" grpId="0" animBg="1"/>
      <p:bldP spid="31" grpId="0" animBg="1"/>
      <p:bldP spid="32" grpId="0" animBg="1"/>
      <p:bldP spid="33"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Induce Errors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2625" y="1426616"/>
            <a:ext cx="1460500" cy="1460500"/>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5375" y="1307308"/>
            <a:ext cx="3134727" cy="2118360"/>
          </a:xfrm>
          <a:prstGeom prst="rect">
            <a:avLst/>
          </a:prstGeom>
        </p:spPr>
      </p:pic>
      <p:sp>
        <p:nvSpPr>
          <p:cNvPr id="3" name="Left-Right Arrow 2"/>
          <p:cNvSpPr/>
          <p:nvPr/>
        </p:nvSpPr>
        <p:spPr>
          <a:xfrm>
            <a:off x="3492500" y="1782605"/>
            <a:ext cx="1412875"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r>
              <a:rPr lang="en-US" sz="2800" b="1">
                <a:solidFill>
                  <a:prstClr val="white"/>
                </a:solidFill>
                <a:latin typeface="Calibri Light"/>
              </a:rPr>
              <a:t>DDR3</a:t>
            </a:r>
          </a:p>
        </p:txBody>
      </p:sp>
      <p:sp>
        <p:nvSpPr>
          <p:cNvPr id="6" name="TextBox 5"/>
          <p:cNvSpPr txBox="1"/>
          <p:nvPr/>
        </p:nvSpPr>
        <p:spPr>
          <a:xfrm>
            <a:off x="4905375" y="1021804"/>
            <a:ext cx="3134727" cy="531813"/>
          </a:xfrm>
          <a:prstGeom prst="rect">
            <a:avLst/>
          </a:prstGeom>
          <a:noFill/>
        </p:spPr>
        <p:txBody>
          <a:bodyPr wrap="square" rtlCol="0" anchor="ctr">
            <a:noAutofit/>
          </a:bodyPr>
          <a:lstStyle/>
          <a:p>
            <a:pPr algn="ctr" defTabSz="761970"/>
            <a:r>
              <a:rPr lang="en-US" sz="2800" b="1">
                <a:solidFill>
                  <a:prstClr val="black">
                    <a:lumMod val="65000"/>
                    <a:lumOff val="35000"/>
                  </a:prstClr>
                </a:solidFill>
                <a:latin typeface="Calibri Light"/>
              </a:rPr>
              <a:t>DRAM Module</a:t>
            </a:r>
          </a:p>
        </p:txBody>
      </p:sp>
      <p:sp>
        <p:nvSpPr>
          <p:cNvPr id="7" name="TextBox 6"/>
          <p:cNvSpPr txBox="1"/>
          <p:nvPr/>
        </p:nvSpPr>
        <p:spPr>
          <a:xfrm>
            <a:off x="1333500" y="1021803"/>
            <a:ext cx="2698750" cy="531813"/>
          </a:xfrm>
          <a:prstGeom prst="rect">
            <a:avLst/>
          </a:prstGeom>
          <a:noFill/>
        </p:spPr>
        <p:txBody>
          <a:bodyPr wrap="square" rtlCol="0" anchor="ctr">
            <a:noAutofit/>
          </a:bodyPr>
          <a:lstStyle/>
          <a:p>
            <a:pPr algn="ctr" defTabSz="761970"/>
            <a:r>
              <a:rPr lang="en-US" sz="2800" b="1">
                <a:solidFill>
                  <a:prstClr val="black">
                    <a:lumMod val="65000"/>
                    <a:lumOff val="35000"/>
                  </a:prstClr>
                </a:solidFill>
                <a:latin typeface="Calibri Light"/>
              </a:rPr>
              <a:t>x86 CPU</a:t>
            </a:r>
          </a:p>
        </p:txBody>
      </p:sp>
      <p:sp>
        <p:nvSpPr>
          <p:cNvPr id="4" name="Rectangle 3"/>
          <p:cNvSpPr/>
          <p:nvPr/>
        </p:nvSpPr>
        <p:spPr>
          <a:xfrm>
            <a:off x="4905375" y="2783929"/>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1400">
              <a:solidFill>
                <a:prstClr val="white"/>
              </a:solidFill>
              <a:latin typeface="Calibri"/>
            </a:endParaRPr>
          </a:p>
        </p:txBody>
      </p:sp>
      <p:sp>
        <p:nvSpPr>
          <p:cNvPr id="17" name="DRAM"/>
          <p:cNvSpPr/>
          <p:nvPr/>
        </p:nvSpPr>
        <p:spPr>
          <a:xfrm>
            <a:off x="5016500" y="3053804"/>
            <a:ext cx="2921000" cy="2540000"/>
          </a:xfrm>
          <a:prstGeom prst="roundRect">
            <a:avLst>
              <a:gd name="adj" fmla="val 11319"/>
            </a:avLst>
          </a:prstGeom>
          <a:solidFill>
            <a:schemeClr val="bg1">
              <a:lumMod val="7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1400">
              <a:solidFill>
                <a:prstClr val="white"/>
              </a:solidFill>
              <a:latin typeface="Calibri"/>
            </a:endParaRPr>
          </a:p>
        </p:txBody>
      </p:sp>
      <p:cxnSp>
        <p:nvCxnSpPr>
          <p:cNvPr id="24" name="YArrow"/>
          <p:cNvCxnSpPr>
            <a:stCxn id="26" idx="3"/>
            <a:endCxn id="29" idx="1"/>
          </p:cNvCxnSpPr>
          <p:nvPr/>
        </p:nvCxnSpPr>
        <p:spPr>
          <a:xfrm>
            <a:off x="5524500" y="4800053"/>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6" name="Y"/>
          <p:cNvSpPr/>
          <p:nvPr/>
        </p:nvSpPr>
        <p:spPr>
          <a:xfrm>
            <a:off x="5016501" y="4641303"/>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defTabSz="761970"/>
            <a:r>
              <a:rPr lang="en-US" sz="2400" b="1">
                <a:solidFill>
                  <a:srgbClr val="FF0000"/>
                </a:solidFill>
                <a:latin typeface="Courier New" panose="02070309020205020404" pitchFamily="49" charset="0"/>
                <a:cs typeface="Courier New" panose="02070309020205020404" pitchFamily="49" charset="0"/>
              </a:rPr>
              <a:t>Y</a:t>
            </a:r>
            <a:endParaRPr lang="en-US" sz="2000" b="1">
              <a:solidFill>
                <a:srgbClr val="FF0000"/>
              </a:solidFill>
              <a:latin typeface="Courier New" panose="02070309020205020404" pitchFamily="49" charset="0"/>
              <a:cs typeface="Courier New" panose="02070309020205020404" pitchFamily="49" charset="0"/>
            </a:endParaRPr>
          </a:p>
        </p:txBody>
      </p:sp>
      <p:cxnSp>
        <p:nvCxnSpPr>
          <p:cNvPr id="9" name="XArrow"/>
          <p:cNvCxnSpPr>
            <a:stCxn id="25" idx="3"/>
          </p:cNvCxnSpPr>
          <p:nvPr/>
        </p:nvCxnSpPr>
        <p:spPr>
          <a:xfrm>
            <a:off x="5524500" y="3847553"/>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5" name="X"/>
          <p:cNvSpPr/>
          <p:nvPr/>
        </p:nvSpPr>
        <p:spPr>
          <a:xfrm>
            <a:off x="5016501" y="3688803"/>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defTabSz="761970"/>
            <a:r>
              <a:rPr lang="en-US" sz="2400" b="1">
                <a:solidFill>
                  <a:srgbClr val="FF0000"/>
                </a:solidFill>
                <a:latin typeface="Courier New" panose="02070309020205020404" pitchFamily="49" charset="0"/>
                <a:cs typeface="Courier New" panose="02070309020205020404" pitchFamily="49" charset="0"/>
              </a:rPr>
              <a:t>X</a:t>
            </a:r>
            <a:endParaRPr lang="en-US" sz="2000" b="1">
              <a:solidFill>
                <a:srgbClr val="FF0000"/>
              </a:solidFill>
              <a:latin typeface="Courier New" panose="02070309020205020404" pitchFamily="49" charset="0"/>
              <a:cs typeface="Courier New" panose="02070309020205020404" pitchFamily="49" charset="0"/>
            </a:endParaRPr>
          </a:p>
        </p:txBody>
      </p:sp>
      <p:sp>
        <p:nvSpPr>
          <p:cNvPr id="28" name="Row"/>
          <p:cNvSpPr/>
          <p:nvPr/>
        </p:nvSpPr>
        <p:spPr>
          <a:xfrm>
            <a:off x="5842000" y="49588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endParaRPr lang="en-US" sz="2800">
              <a:solidFill>
                <a:prstClr val="black"/>
              </a:solidFill>
              <a:latin typeface="Courier New" panose="02070309020205020404" pitchFamily="49" charset="0"/>
              <a:cs typeface="Courier New" panose="02070309020205020404" pitchFamily="49" charset="0"/>
            </a:endParaRPr>
          </a:p>
        </p:txBody>
      </p:sp>
      <p:sp>
        <p:nvSpPr>
          <p:cNvPr id="29" name="RowY"/>
          <p:cNvSpPr/>
          <p:nvPr/>
        </p:nvSpPr>
        <p:spPr>
          <a:xfrm>
            <a:off x="5842000" y="46413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0" name="Row"/>
          <p:cNvSpPr/>
          <p:nvPr/>
        </p:nvSpPr>
        <p:spPr>
          <a:xfrm>
            <a:off x="5842000" y="43238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1" name="Row"/>
          <p:cNvSpPr/>
          <p:nvPr/>
        </p:nvSpPr>
        <p:spPr>
          <a:xfrm>
            <a:off x="5842000" y="40063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2" name="RowX"/>
          <p:cNvSpPr/>
          <p:nvPr/>
        </p:nvSpPr>
        <p:spPr>
          <a:xfrm>
            <a:off x="5842000" y="36888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33" name="Row"/>
          <p:cNvSpPr/>
          <p:nvPr/>
        </p:nvSpPr>
        <p:spPr>
          <a:xfrm>
            <a:off x="5842000" y="3371303"/>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111111111</a:t>
            </a:r>
          </a:p>
        </p:txBody>
      </p:sp>
      <p:sp>
        <p:nvSpPr>
          <p:cNvPr id="16" name="CPU"/>
          <p:cNvSpPr/>
          <p:nvPr/>
        </p:nvSpPr>
        <p:spPr>
          <a:xfrm>
            <a:off x="1111250" y="3053803"/>
            <a:ext cx="3143250" cy="2540001"/>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5246" defTabSz="761970">
              <a:lnSpc>
                <a:spcPct val="90000"/>
              </a:lnSpc>
            </a:pPr>
            <a:r>
              <a:rPr lang="en-US" sz="2000" u="sng">
                <a:solidFill>
                  <a:prstClr val="white"/>
                </a:solidFill>
                <a:latin typeface="Courier New" panose="02070309020205020404" pitchFamily="49" charset="0"/>
                <a:cs typeface="Courier New" panose="02070309020205020404" pitchFamily="49" charset="0"/>
              </a:rPr>
              <a:t>loop</a:t>
            </a:r>
            <a:r>
              <a:rPr lang="en-US" sz="2000">
                <a:solidFill>
                  <a:prstClr val="white"/>
                </a:solidFill>
                <a:latin typeface="Courier New" panose="02070309020205020404" pitchFamily="49" charset="0"/>
                <a:cs typeface="Courier New" panose="02070309020205020404" pitchFamily="49" charset="0"/>
              </a:rPr>
              <a:t>:</a:t>
            </a:r>
          </a:p>
          <a:p>
            <a:pPr marL="95246" defTabSz="761970">
              <a:lnSpc>
                <a:spcPct val="90000"/>
              </a:lnSpc>
            </a:pPr>
            <a:r>
              <a:rPr lang="en-US" sz="2000">
                <a:solidFill>
                  <a:prstClr val="white"/>
                </a:solidFill>
                <a:latin typeface="Courier New" panose="02070309020205020404" pitchFamily="49" charset="0"/>
                <a:cs typeface="Courier New" panose="02070309020205020404" pitchFamily="49" charset="0"/>
              </a:rPr>
              <a:t>  mov (</a:t>
            </a:r>
            <a:r>
              <a:rPr lang="en-US" sz="2000" b="1">
                <a:solidFill>
                  <a:srgbClr val="FF0000"/>
                </a:solidFill>
                <a:latin typeface="Courier New" panose="02070309020205020404" pitchFamily="49" charset="0"/>
                <a:cs typeface="Courier New" panose="02070309020205020404" pitchFamily="49" charset="0"/>
              </a:rPr>
              <a:t>X</a:t>
            </a:r>
            <a:r>
              <a:rPr lang="en-US" sz="2000">
                <a:solidFill>
                  <a:prstClr val="white"/>
                </a:solidFill>
                <a:latin typeface="Courier New" panose="02070309020205020404" pitchFamily="49" charset="0"/>
                <a:cs typeface="Courier New" panose="02070309020205020404" pitchFamily="49" charset="0"/>
              </a:rPr>
              <a:t>), %eax</a:t>
            </a:r>
          </a:p>
          <a:p>
            <a:pPr marL="95246" defTabSz="761970">
              <a:lnSpc>
                <a:spcPct val="90000"/>
              </a:lnSpc>
            </a:pPr>
            <a:r>
              <a:rPr lang="en-US" sz="2000">
                <a:solidFill>
                  <a:prstClr val="white"/>
                </a:solidFill>
                <a:latin typeface="Courier New" panose="02070309020205020404" pitchFamily="49" charset="0"/>
                <a:cs typeface="Courier New" panose="02070309020205020404" pitchFamily="49" charset="0"/>
              </a:rPr>
              <a:t>  mov (</a:t>
            </a:r>
            <a:r>
              <a:rPr lang="en-US" sz="2000" b="1">
                <a:solidFill>
                  <a:srgbClr val="FF0000"/>
                </a:solidFill>
                <a:latin typeface="Courier New" panose="02070309020205020404" pitchFamily="49" charset="0"/>
                <a:cs typeface="Courier New" panose="02070309020205020404" pitchFamily="49" charset="0"/>
              </a:rPr>
              <a:t>Y</a:t>
            </a:r>
            <a:r>
              <a:rPr lang="en-US" sz="2000">
                <a:solidFill>
                  <a:prstClr val="white"/>
                </a:solidFill>
                <a:latin typeface="Courier New" panose="02070309020205020404" pitchFamily="49" charset="0"/>
                <a:cs typeface="Courier New" panose="02070309020205020404" pitchFamily="49" charset="0"/>
              </a:rPr>
              <a:t>), %ebx</a:t>
            </a:r>
          </a:p>
          <a:p>
            <a:pPr marL="95246" defTabSz="761970">
              <a:lnSpc>
                <a:spcPct val="90000"/>
              </a:lnSpc>
            </a:pPr>
            <a:r>
              <a:rPr lang="en-US" sz="2000">
                <a:solidFill>
                  <a:prstClr val="white"/>
                </a:solidFill>
                <a:latin typeface="Courier New" panose="02070309020205020404" pitchFamily="49" charset="0"/>
                <a:cs typeface="Courier New" panose="02070309020205020404" pitchFamily="49" charset="0"/>
              </a:rPr>
              <a:t>  clflush (</a:t>
            </a:r>
            <a:r>
              <a:rPr lang="en-US" sz="2000" b="1">
                <a:solidFill>
                  <a:srgbClr val="FF0000"/>
                </a:solidFill>
                <a:latin typeface="Courier New" panose="02070309020205020404" pitchFamily="49" charset="0"/>
                <a:cs typeface="Courier New" panose="02070309020205020404" pitchFamily="49" charset="0"/>
              </a:rPr>
              <a:t>X</a:t>
            </a:r>
            <a:r>
              <a:rPr lang="en-US" sz="2000">
                <a:solidFill>
                  <a:prstClr val="white"/>
                </a:solidFill>
                <a:latin typeface="Courier New" panose="02070309020205020404" pitchFamily="49" charset="0"/>
                <a:cs typeface="Courier New" panose="02070309020205020404" pitchFamily="49" charset="0"/>
              </a:rPr>
              <a:t>)</a:t>
            </a:r>
          </a:p>
          <a:p>
            <a:pPr marL="95246" defTabSz="761970">
              <a:lnSpc>
                <a:spcPct val="90000"/>
              </a:lnSpc>
            </a:pPr>
            <a:r>
              <a:rPr lang="en-US" sz="2000">
                <a:solidFill>
                  <a:prstClr val="white"/>
                </a:solidFill>
                <a:latin typeface="Courier New" panose="02070309020205020404" pitchFamily="49" charset="0"/>
                <a:cs typeface="Courier New" panose="02070309020205020404" pitchFamily="49" charset="0"/>
              </a:rPr>
              <a:t>  clflush (</a:t>
            </a:r>
            <a:r>
              <a:rPr lang="en-US" sz="2000" b="1">
                <a:solidFill>
                  <a:srgbClr val="FF0000"/>
                </a:solidFill>
                <a:latin typeface="Courier New" panose="02070309020205020404" pitchFamily="49" charset="0"/>
                <a:cs typeface="Courier New" panose="02070309020205020404" pitchFamily="49" charset="0"/>
              </a:rPr>
              <a:t>Y</a:t>
            </a:r>
            <a:r>
              <a:rPr lang="en-US" sz="2000">
                <a:solidFill>
                  <a:prstClr val="white"/>
                </a:solidFill>
                <a:latin typeface="Courier New" panose="02070309020205020404" pitchFamily="49" charset="0"/>
                <a:cs typeface="Courier New" panose="02070309020205020404" pitchFamily="49" charset="0"/>
              </a:rPr>
              <a:t>)</a:t>
            </a:r>
          </a:p>
          <a:p>
            <a:pPr marL="95246" defTabSz="761970">
              <a:lnSpc>
                <a:spcPct val="90000"/>
              </a:lnSpc>
            </a:pPr>
            <a:r>
              <a:rPr lang="en-US" sz="2000">
                <a:solidFill>
                  <a:prstClr val="white"/>
                </a:solidFill>
                <a:latin typeface="Courier New" panose="02070309020205020404" pitchFamily="49" charset="0"/>
                <a:cs typeface="Courier New" panose="02070309020205020404" pitchFamily="49" charset="0"/>
              </a:rPr>
              <a:t>  mfence</a:t>
            </a:r>
          </a:p>
          <a:p>
            <a:pPr marL="95246" defTabSz="761970">
              <a:lnSpc>
                <a:spcPct val="90000"/>
              </a:lnSpc>
            </a:pPr>
            <a:r>
              <a:rPr lang="en-US" sz="2000">
                <a:solidFill>
                  <a:prstClr val="white"/>
                </a:solidFill>
                <a:latin typeface="Courier New" panose="02070309020205020404" pitchFamily="49" charset="0"/>
                <a:cs typeface="Courier New" panose="02070309020205020404" pitchFamily="49" charset="0"/>
              </a:rPr>
              <a:t>  jmp </a:t>
            </a:r>
            <a:r>
              <a:rPr lang="en-US" sz="2000" u="sng">
                <a:solidFill>
                  <a:prstClr val="white"/>
                </a:solidFill>
                <a:latin typeface="Courier New" panose="02070309020205020404" pitchFamily="49" charset="0"/>
                <a:cs typeface="Courier New" panose="02070309020205020404" pitchFamily="49" charset="0"/>
              </a:rPr>
              <a:t>loop</a:t>
            </a:r>
            <a:endParaRPr lang="en-US" sz="2000">
              <a:solidFill>
                <a:prstClr val="white"/>
              </a:solidFill>
              <a:latin typeface="Courier New" panose="02070309020205020404" pitchFamily="49" charset="0"/>
              <a:cs typeface="Courier New" panose="02070309020205020404" pitchFamily="49" charset="0"/>
            </a:endParaRPr>
          </a:p>
        </p:txBody>
      </p:sp>
      <p:sp>
        <p:nvSpPr>
          <p:cNvPr id="38" name="CachelineY"/>
          <p:cNvSpPr/>
          <p:nvPr/>
        </p:nvSpPr>
        <p:spPr>
          <a:xfrm>
            <a:off x="5842000" y="4640105"/>
            <a:ext cx="889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a:t>
            </a:r>
          </a:p>
        </p:txBody>
      </p:sp>
      <p:sp>
        <p:nvSpPr>
          <p:cNvPr id="34" name="CachelineX"/>
          <p:cNvSpPr/>
          <p:nvPr/>
        </p:nvSpPr>
        <p:spPr>
          <a:xfrm>
            <a:off x="5842000" y="3688803"/>
            <a:ext cx="889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a:solidFill>
                  <a:prstClr val="black"/>
                </a:solidFill>
                <a:latin typeface="Courier New" panose="02070309020205020404" pitchFamily="49" charset="0"/>
                <a:cs typeface="Courier New" panose="02070309020205020404" pitchFamily="49" charset="0"/>
              </a:rPr>
              <a:t>1111</a:t>
            </a:r>
          </a:p>
        </p:txBody>
      </p:sp>
      <p:sp>
        <p:nvSpPr>
          <p:cNvPr id="41" name="Error"/>
          <p:cNvSpPr/>
          <p:nvPr/>
        </p:nvSpPr>
        <p:spPr>
          <a:xfrm>
            <a:off x="5842000" y="4957728"/>
            <a:ext cx="1778000" cy="3175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b="1" dirty="0">
                <a:solidFill>
                  <a:srgbClr val="FF0000"/>
                </a:solidFill>
                <a:latin typeface="Courier New" panose="02070309020205020404" pitchFamily="49" charset="0"/>
                <a:cs typeface="Courier New" panose="02070309020205020404" pitchFamily="49" charset="0"/>
              </a:rPr>
              <a:t>0</a:t>
            </a:r>
            <a:r>
              <a:rPr lang="en-US" sz="2000" dirty="0">
                <a:solidFill>
                  <a:prstClr val="black"/>
                </a:solidFill>
                <a:latin typeface="Courier New" panose="02070309020205020404" pitchFamily="49" charset="0"/>
                <a:cs typeface="Courier New" panose="02070309020205020404" pitchFamily="49" charset="0"/>
              </a:rPr>
              <a:t>11</a:t>
            </a:r>
            <a:r>
              <a:rPr lang="en-US" sz="2000" b="1" dirty="0">
                <a:solidFill>
                  <a:srgbClr val="FF0000"/>
                </a:solidFill>
                <a:latin typeface="Courier New" panose="02070309020205020404" pitchFamily="49" charset="0"/>
                <a:cs typeface="Courier New" panose="02070309020205020404" pitchFamily="49" charset="0"/>
              </a:rPr>
              <a:t>0</a:t>
            </a:r>
            <a:r>
              <a:rPr lang="en-US" sz="2000" dirty="0">
                <a:solidFill>
                  <a:prstClr val="black"/>
                </a:solidFill>
                <a:latin typeface="Courier New" panose="02070309020205020404" pitchFamily="49" charset="0"/>
                <a:cs typeface="Courier New" panose="02070309020205020404" pitchFamily="49" charset="0"/>
              </a:rPr>
              <a:t>1111</a:t>
            </a:r>
            <a:r>
              <a:rPr lang="en-US" sz="2000" b="1" dirty="0">
                <a:solidFill>
                  <a:srgbClr val="FF0000"/>
                </a:solidFill>
                <a:latin typeface="Courier New" panose="02070309020205020404" pitchFamily="49" charset="0"/>
                <a:cs typeface="Courier New" panose="02070309020205020404" pitchFamily="49" charset="0"/>
              </a:rPr>
              <a:t>0</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40" name="Error"/>
          <p:cNvSpPr/>
          <p:nvPr/>
        </p:nvSpPr>
        <p:spPr>
          <a:xfrm>
            <a:off x="5842000" y="4321406"/>
            <a:ext cx="1778000" cy="3175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dirty="0">
                <a:solidFill>
                  <a:prstClr val="black"/>
                </a:solidFill>
                <a:latin typeface="Courier New" panose="02070309020205020404" pitchFamily="49" charset="0"/>
                <a:cs typeface="Courier New" panose="02070309020205020404" pitchFamily="49" charset="0"/>
              </a:rPr>
              <a:t>11</a:t>
            </a:r>
            <a:r>
              <a:rPr lang="en-US" sz="2000" b="1" dirty="0">
                <a:solidFill>
                  <a:srgbClr val="FF0000"/>
                </a:solidFill>
                <a:latin typeface="Courier New" panose="02070309020205020404" pitchFamily="49" charset="0"/>
                <a:cs typeface="Courier New" panose="02070309020205020404" pitchFamily="49" charset="0"/>
              </a:rPr>
              <a:t>000</a:t>
            </a:r>
            <a:r>
              <a:rPr lang="en-US" sz="2000" dirty="0">
                <a:solidFill>
                  <a:prstClr val="black"/>
                </a:solidFill>
                <a:latin typeface="Courier New" panose="02070309020205020404" pitchFamily="49" charset="0"/>
                <a:cs typeface="Courier New" panose="02070309020205020404" pitchFamily="49" charset="0"/>
              </a:rPr>
              <a:t>1</a:t>
            </a:r>
            <a:r>
              <a:rPr lang="en-US" sz="2000" b="1" dirty="0">
                <a:solidFill>
                  <a:srgbClr val="FF0000"/>
                </a:solidFill>
                <a:latin typeface="Courier New" panose="02070309020205020404" pitchFamily="49" charset="0"/>
                <a:cs typeface="Courier New" panose="02070309020205020404" pitchFamily="49" charset="0"/>
              </a:rPr>
              <a:t>0</a:t>
            </a:r>
            <a:r>
              <a:rPr lang="en-US" sz="2000" dirty="0">
                <a:solidFill>
                  <a:prstClr val="black"/>
                </a:solidFill>
                <a:latin typeface="Courier New" panose="02070309020205020404" pitchFamily="49" charset="0"/>
                <a:cs typeface="Courier New" panose="02070309020205020404" pitchFamily="49" charset="0"/>
              </a:rPr>
              <a:t>11</a:t>
            </a:r>
          </a:p>
        </p:txBody>
      </p:sp>
      <p:sp>
        <p:nvSpPr>
          <p:cNvPr id="37" name="Error"/>
          <p:cNvSpPr/>
          <p:nvPr/>
        </p:nvSpPr>
        <p:spPr>
          <a:xfrm>
            <a:off x="5842000" y="4006716"/>
            <a:ext cx="1778000" cy="3175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dirty="0">
                <a:solidFill>
                  <a:prstClr val="black"/>
                </a:solidFill>
                <a:latin typeface="Courier New" panose="02070309020205020404" pitchFamily="49" charset="0"/>
                <a:cs typeface="Courier New" panose="02070309020205020404" pitchFamily="49" charset="0"/>
              </a:rPr>
              <a:t>1</a:t>
            </a:r>
            <a:r>
              <a:rPr lang="en-US" sz="2000" b="1" dirty="0">
                <a:solidFill>
                  <a:srgbClr val="FF0000"/>
                </a:solidFill>
                <a:latin typeface="Courier New" panose="02070309020205020404" pitchFamily="49" charset="0"/>
                <a:cs typeface="Courier New" panose="02070309020205020404" pitchFamily="49" charset="0"/>
              </a:rPr>
              <a:t>0</a:t>
            </a:r>
            <a:r>
              <a:rPr lang="en-US" sz="2000" dirty="0">
                <a:solidFill>
                  <a:prstClr val="black"/>
                </a:solidFill>
                <a:latin typeface="Courier New" panose="02070309020205020404" pitchFamily="49" charset="0"/>
                <a:cs typeface="Courier New" panose="02070309020205020404" pitchFamily="49" charset="0"/>
              </a:rPr>
              <a:t>11111</a:t>
            </a:r>
            <a:r>
              <a:rPr lang="en-US" sz="2000" b="1" dirty="0">
                <a:solidFill>
                  <a:srgbClr val="FF0000"/>
                </a:solidFill>
                <a:latin typeface="Courier New" panose="02070309020205020404" pitchFamily="49" charset="0"/>
                <a:cs typeface="Courier New" panose="02070309020205020404" pitchFamily="49" charset="0"/>
              </a:rPr>
              <a:t>0</a:t>
            </a:r>
            <a:r>
              <a:rPr lang="en-US" sz="2000" dirty="0">
                <a:solidFill>
                  <a:prstClr val="black"/>
                </a:solidFill>
                <a:latin typeface="Courier New" panose="02070309020205020404" pitchFamily="49" charset="0"/>
                <a:cs typeface="Courier New" panose="02070309020205020404" pitchFamily="49" charset="0"/>
              </a:rPr>
              <a:t>1</a:t>
            </a:r>
          </a:p>
        </p:txBody>
      </p:sp>
      <p:sp>
        <p:nvSpPr>
          <p:cNvPr id="35" name="Error"/>
          <p:cNvSpPr/>
          <p:nvPr/>
        </p:nvSpPr>
        <p:spPr>
          <a:xfrm>
            <a:off x="5842000" y="3371180"/>
            <a:ext cx="1778000" cy="3175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defTabSz="761970"/>
            <a:r>
              <a:rPr lang="en-US" sz="2000" b="1" dirty="0">
                <a:solidFill>
                  <a:srgbClr val="FF0000"/>
                </a:solidFill>
                <a:latin typeface="Courier New" panose="02070309020205020404" pitchFamily="49" charset="0"/>
                <a:cs typeface="Courier New" panose="02070309020205020404" pitchFamily="49" charset="0"/>
              </a:rPr>
              <a:t>00</a:t>
            </a:r>
            <a:r>
              <a:rPr lang="en-US" sz="2000" dirty="0">
                <a:solidFill>
                  <a:prstClr val="black"/>
                </a:solidFill>
                <a:latin typeface="Courier New" panose="02070309020205020404" pitchFamily="49" charset="0"/>
                <a:cs typeface="Courier New" panose="02070309020205020404" pitchFamily="49" charset="0"/>
              </a:rPr>
              <a:t>111</a:t>
            </a:r>
            <a:r>
              <a:rPr lang="en-US" sz="2000" b="1" dirty="0">
                <a:solidFill>
                  <a:srgbClr val="FF0000"/>
                </a:solidFill>
                <a:latin typeface="Courier New" panose="02070309020205020404" pitchFamily="49" charset="0"/>
                <a:cs typeface="Courier New" panose="02070309020205020404" pitchFamily="49" charset="0"/>
              </a:rPr>
              <a:t>0</a:t>
            </a:r>
            <a:r>
              <a:rPr lang="en-US" sz="2000" dirty="0">
                <a:solidFill>
                  <a:prstClr val="black"/>
                </a:solidFill>
                <a:latin typeface="Courier New" panose="02070309020205020404" pitchFamily="49" charset="0"/>
                <a:cs typeface="Courier New" panose="02070309020205020404" pitchFamily="49" charset="0"/>
              </a:rPr>
              <a:t>111</a:t>
            </a:r>
          </a:p>
        </p:txBody>
      </p:sp>
    </p:spTree>
    <p:extLst>
      <p:ext uri="{BB962C8B-B14F-4D97-AF65-F5344CB8AC3E}">
        <p14:creationId xmlns:p14="http://schemas.microsoft.com/office/powerpoint/2010/main" val="20520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10" fill="hold"/>
                                        <p:tgtEl>
                                          <p:spTgt spid="32"/>
                                        </p:tgtEl>
                                        <p:attrNameLst>
                                          <p:attrName>fillcolor</p:attrName>
                                        </p:attrNameLst>
                                      </p:cBhvr>
                                      <p:to>
                                        <a:srgbClr val="FF8181"/>
                                      </p:to>
                                    </p:animClr>
                                    <p:set>
                                      <p:cBhvr>
                                        <p:cTn id="14" dur="10" fill="hold"/>
                                        <p:tgtEl>
                                          <p:spTgt spid="32"/>
                                        </p:tgtEl>
                                        <p:attrNameLst>
                                          <p:attrName>fill.type</p:attrName>
                                        </p:attrNameLst>
                                      </p:cBhvr>
                                      <p:to>
                                        <p:strVal val="solid"/>
                                      </p:to>
                                    </p:set>
                                    <p:set>
                                      <p:cBhvr>
                                        <p:cTn id="15" dur="10" fill="hold"/>
                                        <p:tgtEl>
                                          <p:spTgt spid="32"/>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par>
                                <p:cTn id="20" presetID="42" presetClass="path" presetSubtype="0" accel="75000" decel="25000" fill="hold" grpId="0" nodeType="withEffect">
                                  <p:stCondLst>
                                    <p:cond delay="500"/>
                                  </p:stCondLst>
                                  <p:childTnLst>
                                    <p:animMotion origin="layout" path="M 1.11022E-16 0.00208 L -0.26667 -0.03218 " pathEditMode="relative" rAng="0" ptsTypes="AA">
                                      <p:cBhvr>
                                        <p:cTn id="21" dur="1250" fill="hold"/>
                                        <p:tgtEl>
                                          <p:spTgt spid="34"/>
                                        </p:tgtEl>
                                        <p:attrNameLst>
                                          <p:attrName>ppt_x</p:attrName>
                                          <p:attrName>ppt_y</p:attrName>
                                        </p:attrNameLst>
                                      </p:cBhvr>
                                      <p:rCtr x="-13333" y="-1713"/>
                                    </p:animMotion>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10" fill="hold"/>
                                        <p:tgtEl>
                                          <p:spTgt spid="32"/>
                                        </p:tgtEl>
                                        <p:attrNameLst>
                                          <p:attrName>fillcolor</p:attrName>
                                        </p:attrNameLst>
                                      </p:cBhvr>
                                      <p:to>
                                        <a:srgbClr val="FFFFFF"/>
                                      </p:to>
                                    </p:animClr>
                                    <p:set>
                                      <p:cBhvr>
                                        <p:cTn id="26" dur="10" fill="hold"/>
                                        <p:tgtEl>
                                          <p:spTgt spid="32"/>
                                        </p:tgtEl>
                                        <p:attrNameLst>
                                          <p:attrName>fill.type</p:attrName>
                                        </p:attrNameLst>
                                      </p:cBhvr>
                                      <p:to>
                                        <p:strVal val="solid"/>
                                      </p:to>
                                    </p:set>
                                    <p:set>
                                      <p:cBhvr>
                                        <p:cTn id="27" dur="10" fill="hold"/>
                                        <p:tgtEl>
                                          <p:spTgt spid="32"/>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10" fill="hold"/>
                                        <p:tgtEl>
                                          <p:spTgt spid="29"/>
                                        </p:tgtEl>
                                        <p:attrNameLst>
                                          <p:attrName>fillcolor</p:attrName>
                                        </p:attrNameLst>
                                      </p:cBhvr>
                                      <p:to>
                                        <a:srgbClr val="FF8181"/>
                                      </p:to>
                                    </p:animClr>
                                    <p:set>
                                      <p:cBhvr>
                                        <p:cTn id="30" dur="10" fill="hold"/>
                                        <p:tgtEl>
                                          <p:spTgt spid="29"/>
                                        </p:tgtEl>
                                        <p:attrNameLst>
                                          <p:attrName>fill.type</p:attrName>
                                        </p:attrNameLst>
                                      </p:cBhvr>
                                      <p:to>
                                        <p:strVal val="solid"/>
                                      </p:to>
                                    </p:set>
                                    <p:set>
                                      <p:cBhvr>
                                        <p:cTn id="31" dur="10" fill="hold"/>
                                        <p:tgtEl>
                                          <p:spTgt spid="29"/>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par>
                                <p:cTn id="36" presetID="42" presetClass="path" presetSubtype="0" accel="75000" decel="25000" fill="hold" grpId="0" nodeType="withEffect">
                                  <p:stCondLst>
                                    <p:cond delay="500"/>
                                  </p:stCondLst>
                                  <p:childTnLst>
                                    <p:animMotion origin="layout" path="M 1.11022E-16 -2.96296E-6 L -0.26667 -0.14282 " pathEditMode="relative" rAng="0" ptsTypes="AA">
                                      <p:cBhvr>
                                        <p:cTn id="37" dur="1250" fill="hold"/>
                                        <p:tgtEl>
                                          <p:spTgt spid="38"/>
                                        </p:tgtEl>
                                        <p:attrNameLst>
                                          <p:attrName>ppt_x</p:attrName>
                                          <p:attrName>ppt_y</p:attrName>
                                        </p:attrNameLst>
                                      </p:cBhvr>
                                      <p:rCtr x="-13333" y="-7153"/>
                                    </p:animMotion>
                                  </p:childTnLst>
                                </p:cTn>
                              </p:par>
                            </p:childTnLst>
                          </p:cTn>
                        </p:par>
                      </p:childTnLst>
                    </p:cTn>
                  </p:par>
                  <p:par>
                    <p:cTn id="38" fill="hold">
                      <p:stCondLst>
                        <p:cond delay="indefinite"/>
                      </p:stCondLst>
                      <p:childTnLst>
                        <p:par>
                          <p:cTn id="39" fill="hold">
                            <p:stCondLst>
                              <p:cond delay="0"/>
                            </p:stCondLst>
                            <p:childTnLst>
                              <p:par>
                                <p:cTn id="40" presetID="2" presetClass="exit" presetSubtype="4" accel="75000" fill="hold" grpId="2" nodeType="clickEffect">
                                  <p:stCondLst>
                                    <p:cond delay="0"/>
                                  </p:stCondLst>
                                  <p:childTnLst>
                                    <p:anim calcmode="lin" valueType="num">
                                      <p:cBhvr additive="base">
                                        <p:cTn id="41" dur="1000"/>
                                        <p:tgtEl>
                                          <p:spTgt spid="34"/>
                                        </p:tgtEl>
                                        <p:attrNameLst>
                                          <p:attrName>ppt_x</p:attrName>
                                        </p:attrNameLst>
                                      </p:cBhvr>
                                      <p:tavLst>
                                        <p:tav tm="0">
                                          <p:val>
                                            <p:strVal val="ppt_x"/>
                                          </p:val>
                                        </p:tav>
                                        <p:tav tm="100000">
                                          <p:val>
                                            <p:strVal val="ppt_x"/>
                                          </p:val>
                                        </p:tav>
                                      </p:tavLst>
                                    </p:anim>
                                    <p:anim calcmode="lin" valueType="num">
                                      <p:cBhvr additive="base">
                                        <p:cTn id="42" dur="1000"/>
                                        <p:tgtEl>
                                          <p:spTgt spid="34"/>
                                        </p:tgtEl>
                                        <p:attrNameLst>
                                          <p:attrName>ppt_y</p:attrName>
                                        </p:attrNameLst>
                                      </p:cBhvr>
                                      <p:tavLst>
                                        <p:tav tm="0">
                                          <p:val>
                                            <p:strVal val="ppt_y"/>
                                          </p:val>
                                        </p:tav>
                                        <p:tav tm="100000">
                                          <p:val>
                                            <p:strVal val="1+ppt_h/2"/>
                                          </p:val>
                                        </p:tav>
                                      </p:tavLst>
                                    </p:anim>
                                    <p:set>
                                      <p:cBhvr>
                                        <p:cTn id="43" dur="1" fill="hold">
                                          <p:stCondLst>
                                            <p:cond delay="999"/>
                                          </p:stCondLst>
                                        </p:cTn>
                                        <p:tgtEl>
                                          <p:spTgt spid="34"/>
                                        </p:tgtEl>
                                        <p:attrNameLst>
                                          <p:attrName>style.visibility</p:attrName>
                                        </p:attrNameLst>
                                      </p:cBhvr>
                                      <p:to>
                                        <p:strVal val="hidden"/>
                                      </p:to>
                                    </p:set>
                                  </p:childTnLst>
                                </p:cTn>
                              </p:par>
                              <p:par>
                                <p:cTn id="44" presetID="2" presetClass="exit" presetSubtype="4" accel="75000" fill="hold" grpId="2" nodeType="withEffect">
                                  <p:stCondLst>
                                    <p:cond delay="0"/>
                                  </p:stCondLst>
                                  <p:childTnLst>
                                    <p:anim calcmode="lin" valueType="num">
                                      <p:cBhvr additive="base">
                                        <p:cTn id="45" dur="1000"/>
                                        <p:tgtEl>
                                          <p:spTgt spid="38"/>
                                        </p:tgtEl>
                                        <p:attrNameLst>
                                          <p:attrName>ppt_x</p:attrName>
                                        </p:attrNameLst>
                                      </p:cBhvr>
                                      <p:tavLst>
                                        <p:tav tm="0">
                                          <p:val>
                                            <p:strVal val="ppt_x"/>
                                          </p:val>
                                        </p:tav>
                                        <p:tav tm="100000">
                                          <p:val>
                                            <p:strVal val="ppt_x"/>
                                          </p:val>
                                        </p:tav>
                                      </p:tavLst>
                                    </p:anim>
                                    <p:anim calcmode="lin" valueType="num">
                                      <p:cBhvr additive="base">
                                        <p:cTn id="46" dur="1000"/>
                                        <p:tgtEl>
                                          <p:spTgt spid="38"/>
                                        </p:tgtEl>
                                        <p:attrNameLst>
                                          <p:attrName>ppt_y</p:attrName>
                                        </p:attrNameLst>
                                      </p:cBhvr>
                                      <p:tavLst>
                                        <p:tav tm="0">
                                          <p:val>
                                            <p:strVal val="ppt_y"/>
                                          </p:val>
                                        </p:tav>
                                        <p:tav tm="100000">
                                          <p:val>
                                            <p:strVal val="1+ppt_h/2"/>
                                          </p:val>
                                        </p:tav>
                                      </p:tavLst>
                                    </p:anim>
                                    <p:set>
                                      <p:cBhvr>
                                        <p:cTn id="47" dur="1" fill="hold">
                                          <p:stCondLst>
                                            <p:cond delay="999"/>
                                          </p:stCondLst>
                                        </p:cTn>
                                        <p:tgtEl>
                                          <p:spTgt spid="3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10" fill="hold"/>
                                        <p:tgtEl>
                                          <p:spTgt spid="32"/>
                                        </p:tgtEl>
                                        <p:attrNameLst>
                                          <p:attrName>fillcolor</p:attrName>
                                        </p:attrNameLst>
                                      </p:cBhvr>
                                      <p:to>
                                        <a:srgbClr val="FF8181"/>
                                      </p:to>
                                    </p:animClr>
                                    <p:set>
                                      <p:cBhvr>
                                        <p:cTn id="52" dur="10" fill="hold"/>
                                        <p:tgtEl>
                                          <p:spTgt spid="32"/>
                                        </p:tgtEl>
                                        <p:attrNameLst>
                                          <p:attrName>fill.type</p:attrName>
                                        </p:attrNameLst>
                                      </p:cBhvr>
                                      <p:to>
                                        <p:strVal val="solid"/>
                                      </p:to>
                                    </p:set>
                                    <p:set>
                                      <p:cBhvr>
                                        <p:cTn id="53" dur="10" fill="hold"/>
                                        <p:tgtEl>
                                          <p:spTgt spid="32"/>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10" fill="hold"/>
                                        <p:tgtEl>
                                          <p:spTgt spid="29"/>
                                        </p:tgtEl>
                                        <p:attrNameLst>
                                          <p:attrName>fillcolor</p:attrName>
                                        </p:attrNameLst>
                                      </p:cBhvr>
                                      <p:to>
                                        <a:srgbClr val="FFFFFF"/>
                                      </p:to>
                                    </p:animClr>
                                    <p:set>
                                      <p:cBhvr>
                                        <p:cTn id="56" dur="10" fill="hold"/>
                                        <p:tgtEl>
                                          <p:spTgt spid="29"/>
                                        </p:tgtEl>
                                        <p:attrNameLst>
                                          <p:attrName>fill.type</p:attrName>
                                        </p:attrNameLst>
                                      </p:cBhvr>
                                      <p:to>
                                        <p:strVal val="solid"/>
                                      </p:to>
                                    </p:set>
                                    <p:set>
                                      <p:cBhvr>
                                        <p:cTn id="57" dur="10" fill="hold"/>
                                        <p:tgtEl>
                                          <p:spTgt spid="29"/>
                                        </p:tgtEl>
                                        <p:attrNameLst>
                                          <p:attrName>fill.on</p:attrName>
                                        </p:attrNameLst>
                                      </p:cBhvr>
                                      <p:to>
                                        <p:strVal val="true"/>
                                      </p:to>
                                    </p:set>
                                  </p:childTnLst>
                                </p:cTn>
                              </p:par>
                              <p:par>
                                <p:cTn id="58" presetID="1" presetClass="emph" presetSubtype="2" fill="hold" nodeType="withEffect">
                                  <p:stCondLst>
                                    <p:cond delay="500"/>
                                  </p:stCondLst>
                                  <p:childTnLst>
                                    <p:animClr clrSpc="rgb" dir="cw">
                                      <p:cBhvr>
                                        <p:cTn id="59" dur="10" fill="hold"/>
                                        <p:tgtEl>
                                          <p:spTgt spid="32"/>
                                        </p:tgtEl>
                                        <p:attrNameLst>
                                          <p:attrName>fillcolor</p:attrName>
                                        </p:attrNameLst>
                                      </p:cBhvr>
                                      <p:to>
                                        <a:srgbClr val="FFFFFF"/>
                                      </p:to>
                                    </p:animClr>
                                    <p:set>
                                      <p:cBhvr>
                                        <p:cTn id="60" dur="10" fill="hold"/>
                                        <p:tgtEl>
                                          <p:spTgt spid="32"/>
                                        </p:tgtEl>
                                        <p:attrNameLst>
                                          <p:attrName>fill.type</p:attrName>
                                        </p:attrNameLst>
                                      </p:cBhvr>
                                      <p:to>
                                        <p:strVal val="solid"/>
                                      </p:to>
                                    </p:set>
                                    <p:set>
                                      <p:cBhvr>
                                        <p:cTn id="61" dur="10" fill="hold"/>
                                        <p:tgtEl>
                                          <p:spTgt spid="32"/>
                                        </p:tgtEl>
                                        <p:attrNameLst>
                                          <p:attrName>fill.on</p:attrName>
                                        </p:attrNameLst>
                                      </p:cBhvr>
                                      <p:to>
                                        <p:strVal val="true"/>
                                      </p:to>
                                    </p:set>
                                  </p:childTnLst>
                                </p:cTn>
                              </p:par>
                              <p:par>
                                <p:cTn id="62" presetID="1" presetClass="emph" presetSubtype="2" fill="hold" nodeType="withEffect">
                                  <p:stCondLst>
                                    <p:cond delay="500"/>
                                  </p:stCondLst>
                                  <p:childTnLst>
                                    <p:animClr clrSpc="rgb" dir="cw">
                                      <p:cBhvr>
                                        <p:cTn id="63" dur="10" fill="hold"/>
                                        <p:tgtEl>
                                          <p:spTgt spid="29"/>
                                        </p:tgtEl>
                                        <p:attrNameLst>
                                          <p:attrName>fillcolor</p:attrName>
                                        </p:attrNameLst>
                                      </p:cBhvr>
                                      <p:to>
                                        <a:srgbClr val="FF8181"/>
                                      </p:to>
                                    </p:animClr>
                                    <p:set>
                                      <p:cBhvr>
                                        <p:cTn id="64" dur="10" fill="hold"/>
                                        <p:tgtEl>
                                          <p:spTgt spid="29"/>
                                        </p:tgtEl>
                                        <p:attrNameLst>
                                          <p:attrName>fill.type</p:attrName>
                                        </p:attrNameLst>
                                      </p:cBhvr>
                                      <p:to>
                                        <p:strVal val="solid"/>
                                      </p:to>
                                    </p:set>
                                    <p:set>
                                      <p:cBhvr>
                                        <p:cTn id="65" dur="10" fill="hold"/>
                                        <p:tgtEl>
                                          <p:spTgt spid="29"/>
                                        </p:tgtEl>
                                        <p:attrNameLst>
                                          <p:attrName>fill.on</p:attrName>
                                        </p:attrNameLst>
                                      </p:cBhvr>
                                      <p:to>
                                        <p:strVal val="true"/>
                                      </p:to>
                                    </p:set>
                                  </p:childTnLst>
                                </p:cTn>
                              </p:par>
                              <p:par>
                                <p:cTn id="66" presetID="1" presetClass="emph" presetSubtype="2" fill="hold" nodeType="withEffect">
                                  <p:stCondLst>
                                    <p:cond delay="1000"/>
                                  </p:stCondLst>
                                  <p:childTnLst>
                                    <p:animClr clrSpc="rgb" dir="cw">
                                      <p:cBhvr>
                                        <p:cTn id="67" dur="10" fill="hold"/>
                                        <p:tgtEl>
                                          <p:spTgt spid="32"/>
                                        </p:tgtEl>
                                        <p:attrNameLst>
                                          <p:attrName>fillcolor</p:attrName>
                                        </p:attrNameLst>
                                      </p:cBhvr>
                                      <p:to>
                                        <a:srgbClr val="FF8181"/>
                                      </p:to>
                                    </p:animClr>
                                    <p:set>
                                      <p:cBhvr>
                                        <p:cTn id="68" dur="10" fill="hold"/>
                                        <p:tgtEl>
                                          <p:spTgt spid="32"/>
                                        </p:tgtEl>
                                        <p:attrNameLst>
                                          <p:attrName>fill.type</p:attrName>
                                        </p:attrNameLst>
                                      </p:cBhvr>
                                      <p:to>
                                        <p:strVal val="solid"/>
                                      </p:to>
                                    </p:set>
                                    <p:set>
                                      <p:cBhvr>
                                        <p:cTn id="69" dur="10" fill="hold"/>
                                        <p:tgtEl>
                                          <p:spTgt spid="32"/>
                                        </p:tgtEl>
                                        <p:attrNameLst>
                                          <p:attrName>fill.on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29"/>
                                        </p:tgtEl>
                                        <p:attrNameLst>
                                          <p:attrName>fillcolor</p:attrName>
                                        </p:attrNameLst>
                                      </p:cBhvr>
                                      <p:to>
                                        <a:srgbClr val="FFFFFF"/>
                                      </p:to>
                                    </p:animClr>
                                    <p:set>
                                      <p:cBhvr>
                                        <p:cTn id="72" dur="10" fill="hold"/>
                                        <p:tgtEl>
                                          <p:spTgt spid="29"/>
                                        </p:tgtEl>
                                        <p:attrNameLst>
                                          <p:attrName>fill.type</p:attrName>
                                        </p:attrNameLst>
                                      </p:cBhvr>
                                      <p:to>
                                        <p:strVal val="solid"/>
                                      </p:to>
                                    </p:set>
                                    <p:set>
                                      <p:cBhvr>
                                        <p:cTn id="73" dur="10" fill="hold"/>
                                        <p:tgtEl>
                                          <p:spTgt spid="29"/>
                                        </p:tgtEl>
                                        <p:attrNameLst>
                                          <p:attrName>fill.on</p:attrName>
                                        </p:attrNameLst>
                                      </p:cBhvr>
                                      <p:to>
                                        <p:strVal val="true"/>
                                      </p:to>
                                    </p:set>
                                  </p:childTnLst>
                                </p:cTn>
                              </p:par>
                              <p:par>
                                <p:cTn id="74" presetID="1" presetClass="emph" presetSubtype="2" fill="hold" nodeType="withEffect">
                                  <p:stCondLst>
                                    <p:cond delay="1500"/>
                                  </p:stCondLst>
                                  <p:childTnLst>
                                    <p:animClr clrSpc="rgb" dir="cw">
                                      <p:cBhvr>
                                        <p:cTn id="75" dur="10" fill="hold"/>
                                        <p:tgtEl>
                                          <p:spTgt spid="32"/>
                                        </p:tgtEl>
                                        <p:attrNameLst>
                                          <p:attrName>fillcolor</p:attrName>
                                        </p:attrNameLst>
                                      </p:cBhvr>
                                      <p:to>
                                        <a:srgbClr val="FFFFFF"/>
                                      </p:to>
                                    </p:animClr>
                                    <p:set>
                                      <p:cBhvr>
                                        <p:cTn id="76" dur="10" fill="hold"/>
                                        <p:tgtEl>
                                          <p:spTgt spid="32"/>
                                        </p:tgtEl>
                                        <p:attrNameLst>
                                          <p:attrName>fill.type</p:attrName>
                                        </p:attrNameLst>
                                      </p:cBhvr>
                                      <p:to>
                                        <p:strVal val="solid"/>
                                      </p:to>
                                    </p:set>
                                    <p:set>
                                      <p:cBhvr>
                                        <p:cTn id="77" dur="10" fill="hold"/>
                                        <p:tgtEl>
                                          <p:spTgt spid="32"/>
                                        </p:tgtEl>
                                        <p:attrNameLst>
                                          <p:attrName>fill.on</p:attrName>
                                        </p:attrNameLst>
                                      </p:cBhvr>
                                      <p:to>
                                        <p:strVal val="true"/>
                                      </p:to>
                                    </p:set>
                                  </p:childTnLst>
                                </p:cTn>
                              </p:par>
                              <p:par>
                                <p:cTn id="78" presetID="1" presetClass="emph" presetSubtype="2" fill="hold" nodeType="withEffect">
                                  <p:stCondLst>
                                    <p:cond delay="1500"/>
                                  </p:stCondLst>
                                  <p:childTnLst>
                                    <p:animClr clrSpc="rgb" dir="cw">
                                      <p:cBhvr>
                                        <p:cTn id="79" dur="10" fill="hold"/>
                                        <p:tgtEl>
                                          <p:spTgt spid="29"/>
                                        </p:tgtEl>
                                        <p:attrNameLst>
                                          <p:attrName>fillcolor</p:attrName>
                                        </p:attrNameLst>
                                      </p:cBhvr>
                                      <p:to>
                                        <a:srgbClr val="FF8181"/>
                                      </p:to>
                                    </p:animClr>
                                    <p:set>
                                      <p:cBhvr>
                                        <p:cTn id="80" dur="10" fill="hold"/>
                                        <p:tgtEl>
                                          <p:spTgt spid="29"/>
                                        </p:tgtEl>
                                        <p:attrNameLst>
                                          <p:attrName>fill.type</p:attrName>
                                        </p:attrNameLst>
                                      </p:cBhvr>
                                      <p:to>
                                        <p:strVal val="solid"/>
                                      </p:to>
                                    </p:set>
                                    <p:set>
                                      <p:cBhvr>
                                        <p:cTn id="81" dur="10" fill="hold"/>
                                        <p:tgtEl>
                                          <p:spTgt spid="29"/>
                                        </p:tgtEl>
                                        <p:attrNameLst>
                                          <p:attrName>fill.on</p:attrName>
                                        </p:attrNameLst>
                                      </p:cBhvr>
                                      <p:to>
                                        <p:strVal val="true"/>
                                      </p:to>
                                    </p:set>
                                  </p:childTnLst>
                                </p:cTn>
                              </p:par>
                              <p:par>
                                <p:cTn id="82" presetID="1" presetClass="emph" presetSubtype="2" fill="hold" nodeType="withEffect">
                                  <p:stCondLst>
                                    <p:cond delay="2000"/>
                                  </p:stCondLst>
                                  <p:childTnLst>
                                    <p:animClr clrSpc="rgb" dir="cw">
                                      <p:cBhvr>
                                        <p:cTn id="83" dur="10" fill="hold"/>
                                        <p:tgtEl>
                                          <p:spTgt spid="32"/>
                                        </p:tgtEl>
                                        <p:attrNameLst>
                                          <p:attrName>fillcolor</p:attrName>
                                        </p:attrNameLst>
                                      </p:cBhvr>
                                      <p:to>
                                        <a:srgbClr val="FF8181"/>
                                      </p:to>
                                    </p:animClr>
                                    <p:set>
                                      <p:cBhvr>
                                        <p:cTn id="84" dur="10" fill="hold"/>
                                        <p:tgtEl>
                                          <p:spTgt spid="32"/>
                                        </p:tgtEl>
                                        <p:attrNameLst>
                                          <p:attrName>fill.type</p:attrName>
                                        </p:attrNameLst>
                                      </p:cBhvr>
                                      <p:to>
                                        <p:strVal val="solid"/>
                                      </p:to>
                                    </p:set>
                                    <p:set>
                                      <p:cBhvr>
                                        <p:cTn id="85" dur="10" fill="hold"/>
                                        <p:tgtEl>
                                          <p:spTgt spid="32"/>
                                        </p:tgtEl>
                                        <p:attrNameLst>
                                          <p:attrName>fill.on</p:attrName>
                                        </p:attrNameLst>
                                      </p:cBhvr>
                                      <p:to>
                                        <p:strVal val="true"/>
                                      </p:to>
                                    </p:set>
                                  </p:childTnLst>
                                </p:cTn>
                              </p:par>
                              <p:par>
                                <p:cTn id="86" presetID="1" presetClass="emph" presetSubtype="2" fill="hold" nodeType="withEffect">
                                  <p:stCondLst>
                                    <p:cond delay="2000"/>
                                  </p:stCondLst>
                                  <p:childTnLst>
                                    <p:animClr clrSpc="rgb" dir="cw">
                                      <p:cBhvr>
                                        <p:cTn id="87" dur="10" fill="hold"/>
                                        <p:tgtEl>
                                          <p:spTgt spid="29"/>
                                        </p:tgtEl>
                                        <p:attrNameLst>
                                          <p:attrName>fillcolor</p:attrName>
                                        </p:attrNameLst>
                                      </p:cBhvr>
                                      <p:to>
                                        <a:srgbClr val="FFFFFF"/>
                                      </p:to>
                                    </p:animClr>
                                    <p:set>
                                      <p:cBhvr>
                                        <p:cTn id="88" dur="10" fill="hold"/>
                                        <p:tgtEl>
                                          <p:spTgt spid="29"/>
                                        </p:tgtEl>
                                        <p:attrNameLst>
                                          <p:attrName>fill.type</p:attrName>
                                        </p:attrNameLst>
                                      </p:cBhvr>
                                      <p:to>
                                        <p:strVal val="solid"/>
                                      </p:to>
                                    </p:set>
                                    <p:set>
                                      <p:cBhvr>
                                        <p:cTn id="89" dur="10" fill="hold"/>
                                        <p:tgtEl>
                                          <p:spTgt spid="29"/>
                                        </p:tgtEl>
                                        <p:attrNameLst>
                                          <p:attrName>fill.on</p:attrName>
                                        </p:attrNameLst>
                                      </p:cBhvr>
                                      <p:to>
                                        <p:strVal val="true"/>
                                      </p:to>
                                    </p:set>
                                  </p:childTnLst>
                                </p:cTn>
                              </p:par>
                              <p:par>
                                <p:cTn id="90" presetID="1" presetClass="emph" presetSubtype="2" fill="hold" nodeType="withEffect">
                                  <p:stCondLst>
                                    <p:cond delay="2500"/>
                                  </p:stCondLst>
                                  <p:childTnLst>
                                    <p:animClr clrSpc="rgb" dir="cw">
                                      <p:cBhvr>
                                        <p:cTn id="91" dur="10" fill="hold"/>
                                        <p:tgtEl>
                                          <p:spTgt spid="32"/>
                                        </p:tgtEl>
                                        <p:attrNameLst>
                                          <p:attrName>fillcolor</p:attrName>
                                        </p:attrNameLst>
                                      </p:cBhvr>
                                      <p:to>
                                        <a:srgbClr val="FFFFFF"/>
                                      </p:to>
                                    </p:animClr>
                                    <p:set>
                                      <p:cBhvr>
                                        <p:cTn id="92" dur="10" fill="hold"/>
                                        <p:tgtEl>
                                          <p:spTgt spid="32"/>
                                        </p:tgtEl>
                                        <p:attrNameLst>
                                          <p:attrName>fill.type</p:attrName>
                                        </p:attrNameLst>
                                      </p:cBhvr>
                                      <p:to>
                                        <p:strVal val="solid"/>
                                      </p:to>
                                    </p:set>
                                    <p:set>
                                      <p:cBhvr>
                                        <p:cTn id="93" dur="10" fill="hold"/>
                                        <p:tgtEl>
                                          <p:spTgt spid="32"/>
                                        </p:tgtEl>
                                        <p:attrNameLst>
                                          <p:attrName>fill.on</p:attrName>
                                        </p:attrNameLst>
                                      </p:cBhvr>
                                      <p:to>
                                        <p:strVal val="true"/>
                                      </p:to>
                                    </p:set>
                                  </p:childTnLst>
                                </p:cTn>
                              </p:par>
                              <p:par>
                                <p:cTn id="94" presetID="1" presetClass="emph" presetSubtype="2" fill="hold" nodeType="withEffect">
                                  <p:stCondLst>
                                    <p:cond delay="2500"/>
                                  </p:stCondLst>
                                  <p:childTnLst>
                                    <p:animClr clrSpc="rgb" dir="cw">
                                      <p:cBhvr>
                                        <p:cTn id="95" dur="10" fill="hold"/>
                                        <p:tgtEl>
                                          <p:spTgt spid="29"/>
                                        </p:tgtEl>
                                        <p:attrNameLst>
                                          <p:attrName>fillcolor</p:attrName>
                                        </p:attrNameLst>
                                      </p:cBhvr>
                                      <p:to>
                                        <a:srgbClr val="FF8181"/>
                                      </p:to>
                                    </p:animClr>
                                    <p:set>
                                      <p:cBhvr>
                                        <p:cTn id="96" dur="10" fill="hold"/>
                                        <p:tgtEl>
                                          <p:spTgt spid="29"/>
                                        </p:tgtEl>
                                        <p:attrNameLst>
                                          <p:attrName>fill.type</p:attrName>
                                        </p:attrNameLst>
                                      </p:cBhvr>
                                      <p:to>
                                        <p:strVal val="solid"/>
                                      </p:to>
                                    </p:set>
                                    <p:set>
                                      <p:cBhvr>
                                        <p:cTn id="97" dur="10" fill="hold"/>
                                        <p:tgtEl>
                                          <p:spTgt spid="29"/>
                                        </p:tgtEl>
                                        <p:attrNameLst>
                                          <p:attrName>fill.on</p:attrName>
                                        </p:attrNameLst>
                                      </p:cBhvr>
                                      <p:to>
                                        <p:strVal val="true"/>
                                      </p:to>
                                    </p:set>
                                  </p:childTnLst>
                                </p:cTn>
                              </p:par>
                              <p:par>
                                <p:cTn id="98" presetID="1" presetClass="emph" presetSubtype="2" fill="hold" nodeType="withEffect">
                                  <p:stCondLst>
                                    <p:cond delay="3000"/>
                                  </p:stCondLst>
                                  <p:childTnLst>
                                    <p:animClr clrSpc="rgb" dir="cw">
                                      <p:cBhvr>
                                        <p:cTn id="99" dur="10" fill="hold"/>
                                        <p:tgtEl>
                                          <p:spTgt spid="29"/>
                                        </p:tgtEl>
                                        <p:attrNameLst>
                                          <p:attrName>fillcolor</p:attrName>
                                        </p:attrNameLst>
                                      </p:cBhvr>
                                      <p:to>
                                        <a:srgbClr val="FFFFFF"/>
                                      </p:to>
                                    </p:animClr>
                                    <p:set>
                                      <p:cBhvr>
                                        <p:cTn id="100" dur="10" fill="hold"/>
                                        <p:tgtEl>
                                          <p:spTgt spid="29"/>
                                        </p:tgtEl>
                                        <p:attrNameLst>
                                          <p:attrName>fill.type</p:attrName>
                                        </p:attrNameLst>
                                      </p:cBhvr>
                                      <p:to>
                                        <p:strVal val="solid"/>
                                      </p:to>
                                    </p:set>
                                    <p:set>
                                      <p:cBhvr>
                                        <p:cTn id="101" dur="10" fill="hold"/>
                                        <p:tgtEl>
                                          <p:spTgt spid="29"/>
                                        </p:tgtEl>
                                        <p:attrNameLst>
                                          <p:attrName>fill.on</p:attrName>
                                        </p:attrNameLst>
                                      </p:cBhvr>
                                      <p:to>
                                        <p:strVal val="true"/>
                                      </p:to>
                                    </p:set>
                                  </p:childTnLst>
                                </p:cTn>
                              </p:par>
                            </p:childTnLst>
                          </p:cTn>
                        </p:par>
                        <p:par>
                          <p:cTn id="102" fill="hold">
                            <p:stCondLst>
                              <p:cond delay="3010"/>
                            </p:stCondLst>
                            <p:childTnLst>
                              <p:par>
                                <p:cTn id="103" presetID="10" presetClass="entr" presetSubtype="0" fill="hold" grpId="0"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8" grpId="0" animBg="1"/>
      <p:bldP spid="38" grpId="1" animBg="1"/>
      <p:bldP spid="38" grpId="2" animBg="1"/>
      <p:bldP spid="34" grpId="0" animBg="1"/>
      <p:bldP spid="34" grpId="1" animBg="1"/>
      <p:bldP spid="34" grpId="2" animBg="1"/>
      <p:bldP spid="41" grpId="0" animBg="1"/>
      <p:bldP spid="40" grpId="0" animBg="1"/>
      <p:bldP spid="37"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609600" y="820664"/>
            <a:ext cx="3722225" cy="466281"/>
          </a:xfrm>
        </p:spPr>
        <p:txBody>
          <a:bodyPr/>
          <a:lstStyle/>
          <a:p>
            <a:r>
              <a:rPr lang="en-US" altLang="zh-CN" dirty="0" err="1"/>
              <a:t>Rowhammer</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26366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609600" y="820664"/>
            <a:ext cx="3722225" cy="466281"/>
          </a:xfrm>
        </p:spPr>
        <p:txBody>
          <a:bodyPr/>
          <a:lstStyle/>
          <a:p>
            <a:r>
              <a:rPr lang="en-US" altLang="zh-CN" dirty="0" err="1"/>
              <a:t>Rowhammer</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9156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repeatCount="4000" fill="remove" nodeType="withEffect">
                                  <p:stCondLst>
                                    <p:cond delay="0"/>
                                  </p:stCondLst>
                                  <p:childTnLst>
                                    <p:animClr clrSpc="rgb" dir="cw">
                                      <p:cBhvr>
                                        <p:cTn id="6" dur="500" fill="hold"/>
                                        <p:tgtEl>
                                          <p:spTgt spid="18"/>
                                        </p:tgtEl>
                                        <p:attrNameLst>
                                          <p:attrName>fillcolor</p:attrName>
                                        </p:attrNameLst>
                                      </p:cBhvr>
                                      <p:to>
                                        <a:srgbClr val="8EFA00"/>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 presetClass="emph" presetSubtype="2" repeatCount="4000" fill="remove" nodeType="withEffect">
                                  <p:stCondLst>
                                    <p:cond delay="0"/>
                                  </p:stCondLst>
                                  <p:childTnLst>
                                    <p:animClr clrSpc="rgb" dir="cw">
                                      <p:cBhvr>
                                        <p:cTn id="10" dur="500" fill="hold"/>
                                        <p:tgtEl>
                                          <p:spTgt spid="30"/>
                                        </p:tgtEl>
                                        <p:attrNameLst>
                                          <p:attrName>fillcolor</p:attrName>
                                        </p:attrNameLst>
                                      </p:cBhvr>
                                      <p:to>
                                        <a:srgbClr val="8EFA00"/>
                                      </p:to>
                                    </p:animClr>
                                    <p:set>
                                      <p:cBhvr>
                                        <p:cTn id="11" dur="500" fill="hold"/>
                                        <p:tgtEl>
                                          <p:spTgt spid="30"/>
                                        </p:tgtEl>
                                        <p:attrNameLst>
                                          <p:attrName>fill.type</p:attrName>
                                        </p:attrNameLst>
                                      </p:cBhvr>
                                      <p:to>
                                        <p:strVal val="solid"/>
                                      </p:to>
                                    </p:set>
                                    <p:set>
                                      <p:cBhvr>
                                        <p:cTn id="12" dur="500" fill="hold"/>
                                        <p:tgtEl>
                                          <p:spTgt spid="30"/>
                                        </p:tgtEl>
                                        <p:attrNameLst>
                                          <p:attrName>fill.on</p:attrName>
                                        </p:attrNameLst>
                                      </p:cBhvr>
                                      <p:to>
                                        <p:strVal val="true"/>
                                      </p:to>
                                    </p:set>
                                  </p:childTnLst>
                                </p:cTn>
                              </p:par>
                              <p:par>
                                <p:cTn id="13" presetID="1" presetClass="emph" presetSubtype="2" repeatCount="4000" fill="remove" nodeType="withEffect">
                                  <p:stCondLst>
                                    <p:cond delay="0"/>
                                  </p:stCondLst>
                                  <p:childTnLst>
                                    <p:animClr clrSpc="rgb" dir="cw">
                                      <p:cBhvr>
                                        <p:cTn id="14" dur="500" fill="hold"/>
                                        <p:tgtEl>
                                          <p:spTgt spid="31"/>
                                        </p:tgtEl>
                                        <p:attrNameLst>
                                          <p:attrName>fillcolor</p:attrName>
                                        </p:attrNameLst>
                                      </p:cBhvr>
                                      <p:to>
                                        <a:srgbClr val="8EFA00"/>
                                      </p:to>
                                    </p:animClr>
                                    <p:set>
                                      <p:cBhvr>
                                        <p:cTn id="15" dur="500" fill="hold"/>
                                        <p:tgtEl>
                                          <p:spTgt spid="31"/>
                                        </p:tgtEl>
                                        <p:attrNameLst>
                                          <p:attrName>fill.type</p:attrName>
                                        </p:attrNameLst>
                                      </p:cBhvr>
                                      <p:to>
                                        <p:strVal val="solid"/>
                                      </p:to>
                                    </p:set>
                                    <p:set>
                                      <p:cBhvr>
                                        <p:cTn id="16" dur="500" fill="hold"/>
                                        <p:tgtEl>
                                          <p:spTgt spid="31"/>
                                        </p:tgtEl>
                                        <p:attrNameLst>
                                          <p:attrName>fill.on</p:attrName>
                                        </p:attrNameLst>
                                      </p:cBhvr>
                                      <p:to>
                                        <p:strVal val="true"/>
                                      </p:to>
                                    </p:set>
                                  </p:childTnLst>
                                </p:cTn>
                              </p:par>
                              <p:par>
                                <p:cTn id="17" presetID="1" presetClass="emph" presetSubtype="2" repeatCount="4000" fill="remove" nodeType="withEffect">
                                  <p:stCondLst>
                                    <p:cond delay="0"/>
                                  </p:stCondLst>
                                  <p:childTnLst>
                                    <p:animClr clrSpc="rgb" dir="cw">
                                      <p:cBhvr>
                                        <p:cTn id="18" dur="500" fill="hold"/>
                                        <p:tgtEl>
                                          <p:spTgt spid="32"/>
                                        </p:tgtEl>
                                        <p:attrNameLst>
                                          <p:attrName>fillcolor</p:attrName>
                                        </p:attrNameLst>
                                      </p:cBhvr>
                                      <p:to>
                                        <a:srgbClr val="8EFA00"/>
                                      </p:to>
                                    </p:animClr>
                                    <p:set>
                                      <p:cBhvr>
                                        <p:cTn id="19" dur="500" fill="hold"/>
                                        <p:tgtEl>
                                          <p:spTgt spid="32"/>
                                        </p:tgtEl>
                                        <p:attrNameLst>
                                          <p:attrName>fill.type</p:attrName>
                                        </p:attrNameLst>
                                      </p:cBhvr>
                                      <p:to>
                                        <p:strVal val="solid"/>
                                      </p:to>
                                    </p:set>
                                    <p:set>
                                      <p:cBhvr>
                                        <p:cTn id="20" dur="500" fill="hold"/>
                                        <p:tgtEl>
                                          <p:spTgt spid="3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609600" y="820664"/>
            <a:ext cx="3722225" cy="466281"/>
          </a:xfrm>
        </p:spPr>
        <p:txBody>
          <a:bodyPr/>
          <a:lstStyle/>
          <a:p>
            <a:r>
              <a:rPr lang="en-US" altLang="zh-CN" dirty="0" err="1"/>
              <a:t>Rowhammer</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solidFill>
            <a:srgbClr val="F23C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21422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 of Disturbance Errors</a:t>
            </a:r>
          </a:p>
        </p:txBody>
      </p:sp>
      <p:sp>
        <p:nvSpPr>
          <p:cNvPr id="3" name="Content Placeholder 2"/>
          <p:cNvSpPr>
            <a:spLocks noGrp="1"/>
          </p:cNvSpPr>
          <p:nvPr>
            <p:ph idx="1"/>
          </p:nvPr>
        </p:nvSpPr>
        <p:spPr>
          <a:xfrm>
            <a:off x="1079500" y="1110828"/>
            <a:ext cx="6985000" cy="4699000"/>
          </a:xfrm>
        </p:spPr>
        <p:txBody>
          <a:bodyPr>
            <a:normAutofit fontScale="85000" lnSpcReduction="10000"/>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000" i="1" dirty="0">
              <a:solidFill>
                <a:srgbClr val="FF0000"/>
              </a:solidFill>
            </a:endParaRPr>
          </a:p>
          <a:p>
            <a:r>
              <a:rPr lang="en-US" sz="2667" i="1" dirty="0"/>
              <a:t>In a more controlled environment, we can induce as many as </a:t>
            </a:r>
            <a:r>
              <a:rPr lang="en-US" sz="2667" i="1" dirty="0">
                <a:solidFill>
                  <a:srgbClr val="FF0000"/>
                </a:solidFill>
              </a:rPr>
              <a:t>ten million</a:t>
            </a:r>
            <a:r>
              <a:rPr lang="en-US" sz="2667" i="1" dirty="0"/>
              <a:t> disturbance errors</a:t>
            </a:r>
          </a:p>
          <a:p>
            <a:r>
              <a:rPr lang="en-US" sz="2667" i="1" dirty="0">
                <a:solidFill>
                  <a:srgbClr val="FF0000"/>
                </a:solidFill>
              </a:rPr>
              <a:t>Disturbance errors are a serious reliability issue</a:t>
            </a:r>
          </a:p>
        </p:txBody>
      </p:sp>
      <p:graphicFrame>
        <p:nvGraphicFramePr>
          <p:cNvPr id="4" name="Content Placeholder 4"/>
          <p:cNvGraphicFramePr>
            <a:graphicFrameLocks/>
          </p:cNvGraphicFramePr>
          <p:nvPr/>
        </p:nvGraphicFramePr>
        <p:xfrm>
          <a:off x="1396999" y="1174328"/>
          <a:ext cx="6350002" cy="2667000"/>
        </p:xfrm>
        <a:graphic>
          <a:graphicData uri="http://schemas.openxmlformats.org/drawingml/2006/table">
            <a:tbl>
              <a:tblPr>
                <a:tableStyleId>{9D7B26C5-4107-4FEC-AEDC-1716B250A1EF}</a:tableStyleId>
              </a:tblPr>
              <a:tblGrid>
                <a:gridCol w="3113943">
                  <a:extLst>
                    <a:ext uri="{9D8B030D-6E8A-4147-A177-3AD203B41FA5}">
                      <a16:colId xmlns:a16="http://schemas.microsoft.com/office/drawing/2014/main" val="20000"/>
                    </a:ext>
                  </a:extLst>
                </a:gridCol>
                <a:gridCol w="1331058">
                  <a:extLst>
                    <a:ext uri="{9D8B030D-6E8A-4147-A177-3AD203B41FA5}">
                      <a16:colId xmlns:a16="http://schemas.microsoft.com/office/drawing/2014/main" val="20001"/>
                    </a:ext>
                  </a:extLst>
                </a:gridCol>
                <a:gridCol w="1905001">
                  <a:extLst>
                    <a:ext uri="{9D8B030D-6E8A-4147-A177-3AD203B41FA5}">
                      <a16:colId xmlns:a16="http://schemas.microsoft.com/office/drawing/2014/main" val="20002"/>
                    </a:ext>
                  </a:extLst>
                </a:gridCol>
              </a:tblGrid>
              <a:tr h="533400">
                <a:tc>
                  <a:txBody>
                    <a:bodyPr/>
                    <a:lstStyle/>
                    <a:p>
                      <a:pPr algn="ctr"/>
                      <a:r>
                        <a:rPr lang="en-US" sz="2700" b="1" dirty="0">
                          <a:solidFill>
                            <a:schemeClr val="bg1"/>
                          </a:solidFill>
                          <a:latin typeface="+mj-lt"/>
                        </a:rPr>
                        <a:t>CPU Architecture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700" b="1" dirty="0">
                          <a:solidFill>
                            <a:schemeClr val="bg1"/>
                          </a:solidFill>
                          <a:latin typeface="+mj-lt"/>
                          <a:cs typeface="Courier New" panose="02070309020205020404" pitchFamily="49" charset="0"/>
                        </a:rPr>
                        <a:t>Errors</a:t>
                      </a:r>
                      <a:endParaRPr lang="en-US" sz="2300" b="1" dirty="0">
                        <a:solidFill>
                          <a:schemeClr val="bg1"/>
                        </a:solidFill>
                        <a:latin typeface="Courier New" panose="02070309020205020404" pitchFamily="49" charset="0"/>
                        <a:cs typeface="Courier New" panose="02070309020205020404" pitchFamily="49"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700" b="1">
                          <a:solidFill>
                            <a:schemeClr val="bg1"/>
                          </a:solidFill>
                          <a:latin typeface="+mj-lt"/>
                        </a:rPr>
                        <a:t>Access-Rate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533400">
                <a:tc>
                  <a:txBody>
                    <a:bodyPr/>
                    <a:lstStyle/>
                    <a:p>
                      <a:r>
                        <a:rPr lang="en-US" sz="2300" b="0">
                          <a:solidFill>
                            <a:schemeClr val="tx1"/>
                          </a:solidFill>
                          <a:latin typeface="+mj-lt"/>
                        </a:rPr>
                        <a:t>Intel Haswell (2013)</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12.3M/sec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r>
                        <a:rPr lang="en-US" sz="2300" b="0">
                          <a:solidFill>
                            <a:schemeClr val="tx1"/>
                          </a:solidFill>
                          <a:latin typeface="+mj-lt"/>
                        </a:rPr>
                        <a:t>Intel Ivy</a:t>
                      </a:r>
                      <a:r>
                        <a:rPr lang="en-US" sz="2300" b="0" baseline="0">
                          <a:solidFill>
                            <a:schemeClr val="tx1"/>
                          </a:solidFill>
                          <a:latin typeface="+mj-lt"/>
                        </a:rPr>
                        <a:t> Bridge (2012)</a:t>
                      </a:r>
                      <a:endParaRPr lang="en-US" sz="23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11.7M/sec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r>
                        <a:rPr lang="en-US" sz="2300" b="0">
                          <a:solidFill>
                            <a:schemeClr val="tx1"/>
                          </a:solidFill>
                          <a:latin typeface="+mj-lt"/>
                        </a:rPr>
                        <a:t>Intel Sandy Bridge (2011)</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11.6M/sec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400">
                <a:tc>
                  <a:txBody>
                    <a:bodyPr/>
                    <a:lstStyle/>
                    <a:p>
                      <a:r>
                        <a:rPr lang="en-US" sz="2300" b="0">
                          <a:solidFill>
                            <a:schemeClr val="tx1"/>
                          </a:solidFill>
                          <a:latin typeface="+mj-lt"/>
                        </a:rPr>
                        <a:t>AMD</a:t>
                      </a:r>
                      <a:r>
                        <a:rPr lang="en-US" sz="2300" b="0" baseline="0">
                          <a:solidFill>
                            <a:schemeClr val="tx1"/>
                          </a:solidFill>
                          <a:latin typeface="+mj-lt"/>
                        </a:rPr>
                        <a:t> Piledriver (2012)</a:t>
                      </a:r>
                      <a:endParaRPr lang="en-US" sz="23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dirty="0">
                          <a:latin typeface="Cambria" panose="02040503050406030204" pitchFamily="18" charset="0"/>
                        </a:rPr>
                        <a:t>6.1M/sec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pPr defTabSz="761970"/>
            <a:fld id="{D4D2B188-1D62-4FCA-8363-938AD4629BBB}" type="slidenum">
              <a:rPr lang="en-US">
                <a:solidFill>
                  <a:prstClr val="black">
                    <a:tint val="75000"/>
                  </a:prstClr>
                </a:solidFill>
              </a:rPr>
              <a:pPr defTabSz="761970"/>
              <a:t>48</a:t>
            </a:fld>
            <a:endParaRPr lang="en-US">
              <a:solidFill>
                <a:prstClr val="black">
                  <a:tint val="75000"/>
                </a:prstClr>
              </a:solidFill>
            </a:endParaRPr>
          </a:p>
        </p:txBody>
      </p:sp>
    </p:spTree>
    <p:extLst>
      <p:ext uri="{BB962C8B-B14F-4D97-AF65-F5344CB8AC3E}">
        <p14:creationId xmlns:p14="http://schemas.microsoft.com/office/powerpoint/2010/main" val="243138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fld id="{BF9A1D82-A967-4BC1-A576-AD1CE0B149C9}" type="slidenum">
              <a:rPr lang="zh-CN" altLang="en-US" sz="1800">
                <a:solidFill>
                  <a:schemeClr val="tx1"/>
                </a:solidFill>
                <a:latin typeface="DengXian" panose="02010600030101010101" pitchFamily="2" charset="-122"/>
                <a:ea typeface="DengXian" panose="02010600030101010101" pitchFamily="2" charset="-122"/>
              </a:rPr>
              <a:t>49</a:t>
            </a:fld>
            <a:endParaRPr lang="zh-CN" altLang="en-US" sz="1800">
              <a:solidFill>
                <a:schemeClr val="tx1"/>
              </a:solidFill>
              <a:latin typeface="DengXian" panose="02010600030101010101" pitchFamily="2" charset="-122"/>
              <a:ea typeface="DengXian" panose="02010600030101010101" pitchFamily="2" charset="-122"/>
            </a:endParaRPr>
          </a:p>
        </p:txBody>
      </p:sp>
      <p:sp>
        <p:nvSpPr>
          <p:cNvPr id="3" name="标题 1"/>
          <p:cNvSpPr>
            <a:spLocks noGrp="1"/>
          </p:cNvSpPr>
          <p:nvPr>
            <p:ph type="title"/>
          </p:nvPr>
        </p:nvSpPr>
        <p:spPr>
          <a:xfrm>
            <a:off x="287338" y="285751"/>
            <a:ext cx="8856662" cy="1063229"/>
          </a:xfrm>
        </p:spPr>
        <p:txBody>
          <a:bodyPr>
            <a:normAutofit/>
          </a:bodyPr>
          <a:lstStyle/>
          <a:p>
            <a:pPr>
              <a:defRPr/>
            </a:pPr>
            <a:r>
              <a:rPr lang="en-US" altLang="zh-TW" dirty="0">
                <a:effectLst>
                  <a:outerShdw blurRad="38100" dist="38100" dir="2700000" algn="tl">
                    <a:srgbClr val="C0C0C0"/>
                  </a:outerShdw>
                </a:effectLst>
                <a:latin typeface="DengXian" panose="02010600030101010101" pitchFamily="2" charset="-122"/>
                <a:ea typeface="DengXian" panose="02010600030101010101" pitchFamily="2" charset="-122"/>
              </a:rPr>
              <a:t>Meltdown</a:t>
            </a:r>
            <a:endParaRPr lang="zh-TW" altLang="en-US" baseline="30000" dirty="0">
              <a:solidFill>
                <a:srgbClr val="FF0066"/>
              </a:solidFill>
              <a:latin typeface="DengXian" panose="02010600030101010101" pitchFamily="2" charset="-122"/>
              <a:ea typeface="DengXian" panose="02010600030101010101" pitchFamily="2" charset="-122"/>
            </a:endParaRPr>
          </a:p>
        </p:txBody>
      </p:sp>
      <p:sp>
        <p:nvSpPr>
          <p:cNvPr id="6" name="内容占位符 2"/>
          <p:cNvSpPr txBox="1">
            <a:spLocks/>
          </p:cNvSpPr>
          <p:nvPr/>
        </p:nvSpPr>
        <p:spPr bwMode="auto">
          <a:xfrm>
            <a:off x="371477" y="1307307"/>
            <a:ext cx="8304981" cy="3710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2"/>
            <a:r>
              <a:rPr lang="en-US" altLang="zh-CN" sz="2800" dirty="0">
                <a:latin typeface="DengXian" panose="02010600030101010101" pitchFamily="2" charset="-122"/>
                <a:ea typeface="DengXian" panose="02010600030101010101" pitchFamily="2" charset="-122"/>
              </a:rPr>
              <a:t>Break </a:t>
            </a:r>
            <a:r>
              <a:rPr lang="en-US" altLang="zh-CN" sz="2800" dirty="0">
                <a:effectLst>
                  <a:outerShdw blurRad="63500" sx="102000" sy="102000" algn="ctr" rotWithShape="0">
                    <a:prstClr val="black">
                      <a:alpha val="40000"/>
                    </a:prstClr>
                  </a:outerShdw>
                </a:effectLst>
                <a:latin typeface="DengXian" panose="02010600030101010101" pitchFamily="2" charset="-122"/>
                <a:ea typeface="DengXian" panose="02010600030101010101" pitchFamily="2" charset="-122"/>
              </a:rPr>
              <a:t>user/kernel isolation</a:t>
            </a:r>
          </a:p>
          <a:p>
            <a:pPr marL="457200" indent="-361950">
              <a:spcBef>
                <a:spcPct val="20000"/>
              </a:spcBef>
              <a:buClr>
                <a:srgbClr val="FF0066"/>
              </a:buClr>
              <a:buSzPct val="80000"/>
              <a:buFont typeface="Century Gothic" panose="020B0502020202020204" pitchFamily="34" charset="0"/>
              <a:buChar char="►"/>
              <a:defRPr/>
            </a:pPr>
            <a:r>
              <a:rPr lang="en-US" altLang="zh-CN" sz="2000" dirty="0">
                <a:latin typeface="DengXian" panose="02010600030101010101" pitchFamily="2" charset="-122"/>
                <a:ea typeface="DengXian" panose="02010600030101010101" pitchFamily="2" charset="-122"/>
                <a:cs typeface="Verdana" pitchFamily="34" charset="0"/>
              </a:rPr>
              <a:t>Allow attacker to read arbitrary kernel data</a:t>
            </a:r>
            <a:endParaRPr lang="en-US" altLang="zh-CN" sz="2000" dirty="0">
              <a:solidFill>
                <a:srgbClr val="FF0066"/>
              </a:solidFill>
              <a:latin typeface="DengXian" panose="02010600030101010101" pitchFamily="2" charset="-122"/>
              <a:ea typeface="DengXian" panose="02010600030101010101" pitchFamily="2" charset="-122"/>
              <a:cs typeface="Verdana" pitchFamily="34" charset="0"/>
            </a:endParaRPr>
          </a:p>
          <a:p>
            <a:pPr marL="630238" lvl="2" indent="-361950">
              <a:spcBef>
                <a:spcPct val="20000"/>
              </a:spcBef>
              <a:buClr>
                <a:srgbClr val="FF0066"/>
              </a:buClr>
              <a:buSzPct val="80000"/>
              <a:buFont typeface="Century Gothic" panose="020B0502020202020204" pitchFamily="34" charset="0"/>
              <a:buChar char="►"/>
              <a:defRPr/>
            </a:pPr>
            <a:endParaRPr lang="en-US" altLang="zh-CN" sz="2000" dirty="0">
              <a:latin typeface="DengXian" panose="02010600030101010101" pitchFamily="2" charset="-122"/>
              <a:ea typeface="DengXian" panose="02010600030101010101" pitchFamily="2" charset="-122"/>
            </a:endParaRPr>
          </a:p>
          <a:p>
            <a:pPr lvl="2"/>
            <a:r>
              <a:rPr lang="en-US" altLang="zh-CN" sz="2800" dirty="0">
                <a:effectLst>
                  <a:outerShdw blurRad="63500" sx="102000" sy="102000" algn="ctr" rotWithShape="0">
                    <a:prstClr val="black">
                      <a:alpha val="40000"/>
                    </a:prstClr>
                  </a:outerShdw>
                </a:effectLst>
                <a:latin typeface="DengXian" panose="02010600030101010101" pitchFamily="2" charset="-122"/>
                <a:ea typeface="DengXian" panose="02010600030101010101" pitchFamily="2" charset="-122"/>
              </a:rPr>
              <a:t>Hardware bug</a:t>
            </a:r>
            <a:r>
              <a:rPr lang="en-US" altLang="zh-CN" sz="2800" dirty="0">
                <a:latin typeface="DengXian" panose="02010600030101010101" pitchFamily="2" charset="-122"/>
                <a:ea typeface="DengXian" panose="02010600030101010101" pitchFamily="2" charset="-122"/>
              </a:rPr>
              <a:t> in architecture</a:t>
            </a:r>
            <a:endParaRPr lang="en-US" altLang="zh-CN" sz="3600" dirty="0">
              <a:latin typeface="DengXian" panose="02010600030101010101" pitchFamily="2" charset="-122"/>
              <a:ea typeface="DengXian" panose="02010600030101010101" pitchFamily="2" charset="-122"/>
            </a:endParaRPr>
          </a:p>
          <a:p>
            <a:pPr marL="457200" indent="-361950">
              <a:spcBef>
                <a:spcPct val="20000"/>
              </a:spcBef>
              <a:buClr>
                <a:srgbClr val="FF0066"/>
              </a:buClr>
              <a:buSzPct val="80000"/>
              <a:buFont typeface="Century Gothic" panose="020B0502020202020204" pitchFamily="34" charset="0"/>
              <a:buChar char="►"/>
              <a:defRPr/>
            </a:pPr>
            <a:r>
              <a:rPr lang="en-US" altLang="zh-CN" sz="2000" dirty="0">
                <a:latin typeface="DengXian" panose="02010600030101010101" pitchFamily="2" charset="-122"/>
                <a:ea typeface="DengXian" panose="02010600030101010101" pitchFamily="2" charset="-122"/>
                <a:cs typeface="Verdana" pitchFamily="34" charset="0"/>
              </a:rPr>
              <a:t>Hard to be fixed by micro-code patch</a:t>
            </a:r>
          </a:p>
          <a:p>
            <a:pPr lvl="2"/>
            <a:endParaRPr lang="en-US" altLang="zh-CN" sz="2800" dirty="0">
              <a:latin typeface="DengXian" panose="02010600030101010101" pitchFamily="2" charset="-122"/>
              <a:ea typeface="DengXian" panose="02010600030101010101" pitchFamily="2" charset="-122"/>
            </a:endParaRPr>
          </a:p>
          <a:p>
            <a:pPr lvl="2"/>
            <a:r>
              <a:rPr lang="en-US" altLang="zh-CN" sz="2800" dirty="0">
                <a:latin typeface="DengXian" panose="02010600030101010101" pitchFamily="2" charset="-122"/>
                <a:ea typeface="DengXian" panose="02010600030101010101" pitchFamily="2" charset="-122"/>
              </a:rPr>
              <a:t>Exist in almost </a:t>
            </a:r>
            <a:r>
              <a:rPr lang="en-US" altLang="zh-CN" sz="2800" dirty="0">
                <a:effectLst>
                  <a:outerShdw blurRad="63500" sx="102000" sy="102000" algn="ctr" rotWithShape="0">
                    <a:prstClr val="black">
                      <a:alpha val="40000"/>
                    </a:prstClr>
                  </a:outerShdw>
                </a:effectLst>
                <a:latin typeface="DengXian" panose="02010600030101010101" pitchFamily="2" charset="-122"/>
                <a:ea typeface="DengXian" panose="02010600030101010101" pitchFamily="2" charset="-122"/>
              </a:rPr>
              <a:t>all Intel CPUs </a:t>
            </a:r>
            <a:r>
              <a:rPr lang="en-US" altLang="zh-CN" sz="2800" dirty="0">
                <a:latin typeface="DengXian" panose="02010600030101010101" pitchFamily="2" charset="-122"/>
                <a:ea typeface="DengXian" panose="02010600030101010101" pitchFamily="2" charset="-122"/>
              </a:rPr>
              <a:t>produced </a:t>
            </a:r>
            <a:r>
              <a:rPr lang="en-US" altLang="zh-CN" sz="2800" dirty="0">
                <a:solidFill>
                  <a:srgbClr val="FF0066"/>
                </a:solidFill>
                <a:latin typeface="DengXian" panose="02010600030101010101" pitchFamily="2" charset="-122"/>
                <a:ea typeface="DengXian" panose="02010600030101010101" pitchFamily="2" charset="-122"/>
              </a:rPr>
              <a:t>in past 20 years</a:t>
            </a:r>
          </a:p>
        </p:txBody>
      </p:sp>
    </p:spTree>
    <p:extLst>
      <p:ext uri="{BB962C8B-B14F-4D97-AF65-F5344CB8AC3E}">
        <p14:creationId xmlns:p14="http://schemas.microsoft.com/office/powerpoint/2010/main" val="1811824033"/>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Hypervisors</a:t>
            </a:r>
            <a:r>
              <a:rPr kumimoji="1" lang="zh-CN" altLang="en-US" dirty="0"/>
              <a:t> </a:t>
            </a:r>
            <a:r>
              <a:rPr kumimoji="1" lang="en-US" altLang="zh-CN" dirty="0"/>
              <a:t>have</a:t>
            </a:r>
            <a:r>
              <a:rPr kumimoji="1" lang="zh-CN" altLang="en-US" dirty="0"/>
              <a:t> </a:t>
            </a:r>
            <a:r>
              <a:rPr kumimoji="1" lang="en-US" altLang="zh-CN" dirty="0"/>
              <a:t>Bugs</a:t>
            </a:r>
            <a:endParaRPr kumimoji="1" lang="zh-CN" altLang="en-US"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5</a:t>
            </a:fld>
            <a:endParaRPr lang="zh-CN" altLang="en-US"/>
          </a:p>
        </p:txBody>
      </p:sp>
      <p:graphicFrame>
        <p:nvGraphicFramePr>
          <p:cNvPr id="5" name="图表 4"/>
          <p:cNvGraphicFramePr/>
          <p:nvPr/>
        </p:nvGraphicFramePr>
        <p:xfrm>
          <a:off x="4349755" y="1626164"/>
          <a:ext cx="4406890" cy="2767249"/>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424339" y="1541643"/>
            <a:ext cx="4666118" cy="3785216"/>
          </a:xfrm>
          <a:prstGeom prst="rect">
            <a:avLst/>
          </a:prstGeom>
        </p:spPr>
        <p:txBody>
          <a:bodyPr vert="horz" lIns="68580" tIns="34290" rIns="68580" bIns="34290" rtlCol="0">
            <a:normAutofit/>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160" b="0" dirty="0" err="1">
                <a:latin typeface="DengXian" charset="0"/>
                <a:ea typeface="DengXian" charset="0"/>
                <a:cs typeface="DengXian" charset="0"/>
              </a:rPr>
              <a:t>Xen</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is</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used</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by</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Amazon</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EC2</a:t>
            </a:r>
            <a:endParaRPr kumimoji="1" lang="zh-CN" altLang="en-US" sz="2160" b="0" dirty="0">
              <a:latin typeface="DengXian" charset="0"/>
              <a:ea typeface="DengXian" charset="0"/>
              <a:cs typeface="DengXian" charset="0"/>
            </a:endParaRPr>
          </a:p>
          <a:p>
            <a:r>
              <a:rPr kumimoji="1" lang="en-US" altLang="zh-CN" sz="2160" b="0" dirty="0">
                <a:latin typeface="DengXian" charset="0"/>
                <a:ea typeface="DengXian" charset="0"/>
                <a:cs typeface="DengXian" charset="0"/>
              </a:rPr>
              <a:t>Xen's</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CVE</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is</a:t>
            </a:r>
            <a:r>
              <a:rPr kumimoji="1" lang="zh-CN" altLang="en-US" sz="2160" b="0" dirty="0">
                <a:latin typeface="DengXian" charset="0"/>
                <a:ea typeface="DengXian" charset="0"/>
                <a:cs typeface="DengXian" charset="0"/>
              </a:rPr>
              <a:t> </a:t>
            </a:r>
            <a:r>
              <a:rPr kumimoji="1" lang="en-US" altLang="zh-CN" sz="2160" b="0" dirty="0">
                <a:latin typeface="DengXian" charset="0"/>
                <a:ea typeface="DengXian" charset="0"/>
                <a:cs typeface="DengXian" charset="0"/>
              </a:rPr>
              <a:t>growing</a:t>
            </a:r>
            <a:endParaRPr kumimoji="1" lang="zh-CN" altLang="en-US" sz="2160" b="0" dirty="0">
              <a:latin typeface="DengXian" charset="0"/>
              <a:ea typeface="DengXian" charset="0"/>
              <a:cs typeface="DengXian" charset="0"/>
            </a:endParaRPr>
          </a:p>
          <a:p>
            <a:pPr marL="411480" lvl="1" indent="0">
              <a:buNone/>
            </a:pPr>
            <a:r>
              <a:rPr kumimoji="1" lang="en-US" altLang="zh-CN" sz="1800" dirty="0">
                <a:latin typeface="DengXian" charset="0"/>
                <a:ea typeface="DengXian" charset="0"/>
                <a:cs typeface="DengXian" charset="0"/>
              </a:rPr>
              <a:t>210</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XSA</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a:t>
            </a:r>
            <a:r>
              <a:rPr kumimoji="1" lang="en-US" altLang="zh-CN" sz="1800" dirty="0" err="1">
                <a:latin typeface="DengXian" charset="0"/>
                <a:ea typeface="DengXian" charset="0"/>
                <a:cs typeface="DengXian" charset="0"/>
              </a:rPr>
              <a:t>Xen</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Security</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Advisories)</a:t>
            </a:r>
            <a:endParaRPr kumimoji="1" lang="zh-CN" altLang="en-US" sz="1800" i="1" dirty="0">
              <a:latin typeface="DengXian" charset="0"/>
              <a:ea typeface="DengXian" charset="0"/>
              <a:cs typeface="DengXian" charset="0"/>
            </a:endParaRPr>
          </a:p>
          <a:p>
            <a:pPr marL="411480" lvl="1" indent="0">
              <a:buNone/>
            </a:pPr>
            <a:r>
              <a:rPr kumimoji="1" lang="en-US" altLang="zh-CN" sz="1800" dirty="0">
                <a:latin typeface="DengXian" charset="0"/>
                <a:ea typeface="DengXian" charset="0"/>
                <a:cs typeface="DengXian" charset="0"/>
              </a:rPr>
              <a:t>Xen's</a:t>
            </a:r>
            <a:r>
              <a:rPr kumimoji="1" lang="zh-CN" altLang="en-US" sz="1800" dirty="0">
                <a:latin typeface="DengXian" charset="0"/>
                <a:ea typeface="DengXian" charset="0"/>
                <a:cs typeface="DengXian" charset="0"/>
              </a:rPr>
              <a:t> </a:t>
            </a:r>
            <a:r>
              <a:rPr kumimoji="1" lang="en-US" altLang="zh-CN" sz="1800" dirty="0" err="1">
                <a:latin typeface="DengXian" charset="0"/>
                <a:ea typeface="DengXian" charset="0"/>
                <a:cs typeface="DengXian" charset="0"/>
              </a:rPr>
              <a:t>LoC</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is</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growing</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from</a:t>
            </a:r>
            <a:r>
              <a:rPr kumimoji="1" lang="zh-CN" altLang="en-US" sz="1800" dirty="0">
                <a:latin typeface="DengXian" charset="0"/>
                <a:ea typeface="DengXian" charset="0"/>
                <a:cs typeface="DengXian" charset="0"/>
              </a:rPr>
              <a:t> </a:t>
            </a:r>
            <a:br>
              <a:rPr kumimoji="1" lang="zh-CN" altLang="en-US" sz="1800" dirty="0">
                <a:latin typeface="DengXian" charset="0"/>
                <a:ea typeface="DengXian" charset="0"/>
                <a:cs typeface="DengXian" charset="0"/>
              </a:rPr>
            </a:br>
            <a:r>
              <a:rPr kumimoji="1" lang="en-US" altLang="zh-CN" sz="1800" dirty="0">
                <a:latin typeface="DengXian" charset="0"/>
                <a:ea typeface="DengXian" charset="0"/>
                <a:cs typeface="DengXian" charset="0"/>
              </a:rPr>
              <a:t>45K</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(v2.0)</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to</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270K</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(v4.0)</a:t>
            </a:r>
            <a:endParaRPr kumimoji="1" lang="zh-CN" altLang="en-US" sz="1800" dirty="0">
              <a:latin typeface="DengXian" charset="0"/>
              <a:ea typeface="DengXian" charset="0"/>
              <a:cs typeface="DengXian" charset="0"/>
            </a:endParaRPr>
          </a:p>
          <a:p>
            <a:pPr marL="205740" lvl="1">
              <a:spcBef>
                <a:spcPts val="1620"/>
              </a:spcBef>
            </a:pPr>
            <a:r>
              <a:rPr kumimoji="1" lang="en-US" altLang="zh-CN" sz="2160" dirty="0">
                <a:solidFill>
                  <a:schemeClr val="tx1">
                    <a:lumMod val="75000"/>
                    <a:lumOff val="25000"/>
                  </a:schemeClr>
                </a:solidFill>
                <a:latin typeface="DengXian" charset="0"/>
                <a:ea typeface="DengXian" charset="0"/>
                <a:cs typeface="DengXian" charset="0"/>
              </a:rPr>
              <a:t>KVM</a:t>
            </a:r>
            <a:r>
              <a:rPr kumimoji="1" lang="zh-CN" altLang="en-US" sz="2160" dirty="0">
                <a:solidFill>
                  <a:schemeClr val="tx1">
                    <a:lumMod val="75000"/>
                    <a:lumOff val="25000"/>
                  </a:schemeClr>
                </a:solidFill>
                <a:latin typeface="DengXian" charset="0"/>
                <a:ea typeface="DengXian" charset="0"/>
                <a:cs typeface="DengXian" charset="0"/>
              </a:rPr>
              <a:t> </a:t>
            </a:r>
            <a:r>
              <a:rPr kumimoji="1" lang="en-US" altLang="zh-CN" sz="2160" dirty="0">
                <a:solidFill>
                  <a:schemeClr val="tx1">
                    <a:lumMod val="75000"/>
                    <a:lumOff val="25000"/>
                  </a:schemeClr>
                </a:solidFill>
                <a:latin typeface="DengXian" charset="0"/>
                <a:ea typeface="DengXian" charset="0"/>
                <a:cs typeface="DengXian" charset="0"/>
              </a:rPr>
              <a:t>also</a:t>
            </a:r>
            <a:r>
              <a:rPr kumimoji="1" lang="zh-CN" altLang="en-US" sz="2160" dirty="0">
                <a:solidFill>
                  <a:schemeClr val="tx1">
                    <a:lumMod val="75000"/>
                    <a:lumOff val="25000"/>
                  </a:schemeClr>
                </a:solidFill>
                <a:latin typeface="DengXian" charset="0"/>
                <a:ea typeface="DengXian" charset="0"/>
                <a:cs typeface="DengXian" charset="0"/>
              </a:rPr>
              <a:t> </a:t>
            </a:r>
            <a:r>
              <a:rPr kumimoji="1" lang="en-US" altLang="zh-CN" sz="2160" dirty="0">
                <a:solidFill>
                  <a:schemeClr val="tx1">
                    <a:lumMod val="75000"/>
                    <a:lumOff val="25000"/>
                  </a:schemeClr>
                </a:solidFill>
                <a:latin typeface="DengXian" charset="0"/>
                <a:ea typeface="DengXian" charset="0"/>
                <a:cs typeface="DengXian" charset="0"/>
              </a:rPr>
              <a:t>has</a:t>
            </a:r>
            <a:r>
              <a:rPr kumimoji="1" lang="zh-CN" altLang="en-US" sz="2160" dirty="0">
                <a:solidFill>
                  <a:schemeClr val="tx1">
                    <a:lumMod val="75000"/>
                    <a:lumOff val="25000"/>
                  </a:schemeClr>
                </a:solidFill>
                <a:latin typeface="DengXian" charset="0"/>
                <a:ea typeface="DengXian" charset="0"/>
                <a:cs typeface="DengXian" charset="0"/>
              </a:rPr>
              <a:t> </a:t>
            </a:r>
            <a:r>
              <a:rPr kumimoji="1" lang="en-US" altLang="zh-CN" sz="2160" dirty="0">
                <a:solidFill>
                  <a:schemeClr val="tx1">
                    <a:lumMod val="75000"/>
                    <a:lumOff val="25000"/>
                  </a:schemeClr>
                </a:solidFill>
                <a:latin typeface="DengXian" charset="0"/>
                <a:ea typeface="DengXian" charset="0"/>
                <a:cs typeface="DengXian" charset="0"/>
              </a:rPr>
              <a:t>100+</a:t>
            </a:r>
            <a:r>
              <a:rPr kumimoji="1" lang="zh-CN" altLang="en-US" sz="2160" dirty="0">
                <a:solidFill>
                  <a:schemeClr val="tx1">
                    <a:lumMod val="75000"/>
                    <a:lumOff val="25000"/>
                  </a:schemeClr>
                </a:solidFill>
                <a:latin typeface="DengXian" charset="0"/>
                <a:ea typeface="DengXian" charset="0"/>
                <a:cs typeface="DengXian" charset="0"/>
              </a:rPr>
              <a:t> </a:t>
            </a:r>
            <a:r>
              <a:rPr kumimoji="1" lang="en-US" altLang="zh-CN" sz="2160" dirty="0">
                <a:solidFill>
                  <a:schemeClr val="tx1">
                    <a:lumMod val="75000"/>
                    <a:lumOff val="25000"/>
                  </a:schemeClr>
                </a:solidFill>
                <a:latin typeface="DengXian" charset="0"/>
                <a:ea typeface="DengXian" charset="0"/>
                <a:cs typeface="DengXian" charset="0"/>
              </a:rPr>
              <a:t>CVEs</a:t>
            </a:r>
            <a:endParaRPr kumimoji="1" lang="zh-CN" altLang="en-US" sz="2160" dirty="0">
              <a:solidFill>
                <a:schemeClr val="tx1">
                  <a:lumMod val="75000"/>
                  <a:lumOff val="25000"/>
                </a:schemeClr>
              </a:solidFill>
              <a:latin typeface="DengXian" charset="0"/>
              <a:ea typeface="DengXian" charset="0"/>
              <a:cs typeface="DengXian" charset="0"/>
            </a:endParaRPr>
          </a:p>
        </p:txBody>
      </p:sp>
      <p:sp>
        <p:nvSpPr>
          <p:cNvPr id="3" name="矩形 2"/>
          <p:cNvSpPr/>
          <p:nvPr/>
        </p:nvSpPr>
        <p:spPr>
          <a:xfrm>
            <a:off x="4776367" y="4504396"/>
            <a:ext cx="3568606" cy="341632"/>
          </a:xfrm>
          <a:prstGeom prst="rect">
            <a:avLst/>
          </a:prstGeom>
        </p:spPr>
        <p:txBody>
          <a:bodyPr wrap="none">
            <a:spAutoFit/>
          </a:bodyPr>
          <a:lstStyle/>
          <a:p>
            <a:r>
              <a:rPr kumimoji="1" lang="en-US" altLang="zh-CN" sz="1620" i="1" dirty="0">
                <a:solidFill>
                  <a:schemeClr val="tx1">
                    <a:lumMod val="50000"/>
                    <a:lumOff val="50000"/>
                  </a:schemeClr>
                </a:solidFill>
                <a:latin typeface="DengXian" charset="0"/>
                <a:ea typeface="DengXian" charset="0"/>
                <a:cs typeface="DengXian" charset="0"/>
              </a:rPr>
              <a:t>Data</a:t>
            </a:r>
            <a:r>
              <a:rPr kumimoji="1" lang="zh-CN" altLang="en-US" sz="1620" i="1" dirty="0">
                <a:solidFill>
                  <a:schemeClr val="tx1">
                    <a:lumMod val="50000"/>
                    <a:lumOff val="50000"/>
                  </a:schemeClr>
                </a:solidFill>
                <a:latin typeface="DengXian" charset="0"/>
                <a:ea typeface="DengXian" charset="0"/>
                <a:cs typeface="DengXian" charset="0"/>
              </a:rPr>
              <a:t> </a:t>
            </a:r>
            <a:r>
              <a:rPr kumimoji="1" lang="en-US" altLang="zh-CN" sz="1620" i="1" dirty="0">
                <a:solidFill>
                  <a:schemeClr val="tx1">
                    <a:lumMod val="50000"/>
                    <a:lumOff val="50000"/>
                  </a:schemeClr>
                </a:solidFill>
                <a:latin typeface="DengXian" charset="0"/>
                <a:ea typeface="DengXian" charset="0"/>
                <a:cs typeface="DengXian" charset="0"/>
              </a:rPr>
              <a:t>from</a:t>
            </a:r>
            <a:r>
              <a:rPr kumimoji="1" lang="zh-CN" altLang="en-US" sz="1620" i="1" dirty="0">
                <a:solidFill>
                  <a:schemeClr val="tx1">
                    <a:lumMod val="50000"/>
                    <a:lumOff val="50000"/>
                  </a:schemeClr>
                </a:solidFill>
                <a:latin typeface="DengXian" charset="0"/>
                <a:ea typeface="DengXian" charset="0"/>
                <a:cs typeface="DengXian" charset="0"/>
              </a:rPr>
              <a:t> </a:t>
            </a:r>
            <a:r>
              <a:rPr kumimoji="1" lang="en-US" altLang="zh-CN" sz="1620" i="1" dirty="0">
                <a:solidFill>
                  <a:schemeClr val="tx1">
                    <a:lumMod val="50000"/>
                    <a:lumOff val="50000"/>
                  </a:schemeClr>
                </a:solidFill>
                <a:latin typeface="DengXian" charset="0"/>
                <a:ea typeface="DengXian" charset="0"/>
                <a:cs typeface="DengXian" charset="0"/>
              </a:rPr>
              <a:t>https://</a:t>
            </a:r>
            <a:r>
              <a:rPr kumimoji="1" lang="en-US" altLang="zh-CN" sz="1620" i="1" dirty="0" err="1">
                <a:solidFill>
                  <a:schemeClr val="tx1">
                    <a:lumMod val="50000"/>
                    <a:lumOff val="50000"/>
                  </a:schemeClr>
                </a:solidFill>
                <a:latin typeface="DengXian" charset="0"/>
                <a:ea typeface="DengXian" charset="0"/>
                <a:cs typeface="DengXian" charset="0"/>
              </a:rPr>
              <a:t>xenbits.xen.org</a:t>
            </a:r>
            <a:r>
              <a:rPr kumimoji="1" lang="en-US" altLang="zh-CN" sz="1620" i="1" dirty="0">
                <a:solidFill>
                  <a:schemeClr val="tx1">
                    <a:lumMod val="50000"/>
                    <a:lumOff val="50000"/>
                  </a:schemeClr>
                </a:solidFill>
                <a:latin typeface="DengXian" charset="0"/>
                <a:ea typeface="DengXian" charset="0"/>
                <a:cs typeface="DengXian" charset="0"/>
              </a:rPr>
              <a:t>/</a:t>
            </a:r>
            <a:r>
              <a:rPr kumimoji="1" lang="en-US" altLang="zh-CN" sz="1620" i="1" dirty="0" err="1">
                <a:solidFill>
                  <a:schemeClr val="tx1">
                    <a:lumMod val="50000"/>
                    <a:lumOff val="50000"/>
                  </a:schemeClr>
                </a:solidFill>
                <a:latin typeface="DengXian" charset="0"/>
                <a:ea typeface="DengXian" charset="0"/>
                <a:cs typeface="DengXian" charset="0"/>
              </a:rPr>
              <a:t>xsa</a:t>
            </a:r>
            <a:r>
              <a:rPr kumimoji="1" lang="en-US" altLang="zh-CN" sz="1620" i="1" dirty="0">
                <a:solidFill>
                  <a:schemeClr val="tx1">
                    <a:lumMod val="50000"/>
                    <a:lumOff val="50000"/>
                  </a:schemeClr>
                </a:solidFill>
                <a:latin typeface="DengXian" charset="0"/>
                <a:ea typeface="DengXian" charset="0"/>
                <a:cs typeface="DengXian" charset="0"/>
              </a:rPr>
              <a:t>/</a:t>
            </a:r>
            <a:endParaRPr lang="zh-CN" altLang="en-US" sz="1620" dirty="0">
              <a:solidFill>
                <a:schemeClr val="tx1">
                  <a:lumMod val="50000"/>
                  <a:lumOff val="50000"/>
                </a:schemeClr>
              </a:solidFill>
            </a:endParaRPr>
          </a:p>
        </p:txBody>
      </p:sp>
    </p:spTree>
    <p:extLst>
      <p:ext uri="{BB962C8B-B14F-4D97-AF65-F5344CB8AC3E}">
        <p14:creationId xmlns:p14="http://schemas.microsoft.com/office/powerpoint/2010/main" val="398995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mn-lt"/>
              </a:rPr>
              <a:t>Meltdown</a:t>
            </a:r>
            <a:endParaRPr lang="zh-TW" altLang="en-US" baseline="30000" dirty="0">
              <a:solidFill>
                <a:srgbClr val="FF0066"/>
              </a:solidFill>
              <a:latin typeface="+mn-lt"/>
            </a:endParaRPr>
          </a:p>
        </p:txBody>
      </p:sp>
      <p:sp>
        <p:nvSpPr>
          <p:cNvPr id="7" name="文本框 6"/>
          <p:cNvSpPr txBox="1"/>
          <p:nvPr/>
        </p:nvSpPr>
        <p:spPr>
          <a:xfrm>
            <a:off x="1636788" y="2087283"/>
            <a:ext cx="1142163" cy="307777"/>
          </a:xfrm>
          <a:prstGeom prst="rect">
            <a:avLst/>
          </a:prstGeom>
          <a:noFill/>
        </p:spPr>
        <p:txBody>
          <a:bodyPr wrap="square" rtlCol="0">
            <a:spAutoFit/>
          </a:bodyPr>
          <a:lstStyle/>
          <a:p>
            <a:r>
              <a:rPr kumimoji="1" lang="en-US" altLang="zh-CN" sz="1400" b="1" dirty="0">
                <a:solidFill>
                  <a:srgbClr val="FF0066"/>
                </a:solidFill>
                <a:ea typeface="DengXian" charset="-122"/>
                <a:cs typeface="DengXian" charset="-122"/>
              </a:rPr>
              <a:t>key </a:t>
            </a:r>
            <a:r>
              <a:rPr kumimoji="1" lang="en-US" altLang="zh-CN" sz="1400" b="1" dirty="0">
                <a:ea typeface="DengXian" charset="-122"/>
                <a:cs typeface="DengXian" charset="-122"/>
              </a:rPr>
              <a:t>= 0x01</a:t>
            </a:r>
          </a:p>
        </p:txBody>
      </p:sp>
      <p:sp>
        <p:nvSpPr>
          <p:cNvPr id="8" name="文本框 7"/>
          <p:cNvSpPr txBox="1"/>
          <p:nvPr/>
        </p:nvSpPr>
        <p:spPr>
          <a:xfrm>
            <a:off x="-24648" y="2926284"/>
            <a:ext cx="852232" cy="276999"/>
          </a:xfrm>
          <a:prstGeom prst="rect">
            <a:avLst/>
          </a:prstGeom>
          <a:noFill/>
        </p:spPr>
        <p:txBody>
          <a:bodyPr wrap="square" rtlCol="0">
            <a:spAutoFit/>
          </a:bodyPr>
          <a:lstStyle/>
          <a:p>
            <a:pPr algn="ctr"/>
            <a:r>
              <a:rPr kumimoji="1" lang="en-US" altLang="zh-CN" sz="1200" b="1" dirty="0">
                <a:ea typeface="DengXian" charset="-122"/>
                <a:cs typeface="DengXian" charset="-122"/>
              </a:rPr>
              <a:t>Kernel</a:t>
            </a:r>
            <a:endParaRPr kumimoji="1" lang="zh-CN" altLang="en-US" b="1" dirty="0">
              <a:ea typeface="DengXian" charset="-122"/>
              <a:cs typeface="DengXian" charset="-122"/>
            </a:endParaRPr>
          </a:p>
        </p:txBody>
      </p:sp>
      <p:sp>
        <p:nvSpPr>
          <p:cNvPr id="9" name="文本框 8"/>
          <p:cNvSpPr txBox="1"/>
          <p:nvPr/>
        </p:nvSpPr>
        <p:spPr>
          <a:xfrm>
            <a:off x="33478" y="3326117"/>
            <a:ext cx="586684" cy="276999"/>
          </a:xfrm>
          <a:prstGeom prst="rect">
            <a:avLst/>
          </a:prstGeom>
          <a:noFill/>
        </p:spPr>
        <p:txBody>
          <a:bodyPr wrap="square" rtlCol="0">
            <a:spAutoFit/>
          </a:bodyPr>
          <a:lstStyle/>
          <a:p>
            <a:pPr algn="ctr"/>
            <a:r>
              <a:rPr kumimoji="1" lang="en-US" altLang="zh-CN" sz="1200" b="1" dirty="0">
                <a:ea typeface="DengXian" charset="-122"/>
                <a:cs typeface="DengXian" charset="-122"/>
              </a:rPr>
              <a:t>User</a:t>
            </a:r>
            <a:endParaRPr kumimoji="1" lang="zh-CN" altLang="en-US" b="1" dirty="0">
              <a:ea typeface="DengXian" charset="-122"/>
              <a:cs typeface="DengXian" charset="-122"/>
            </a:endParaRPr>
          </a:p>
        </p:txBody>
      </p:sp>
      <p:cxnSp>
        <p:nvCxnSpPr>
          <p:cNvPr id="10" name="直线连接符 9"/>
          <p:cNvCxnSpPr/>
          <p:nvPr/>
        </p:nvCxnSpPr>
        <p:spPr>
          <a:xfrm>
            <a:off x="398828" y="3267561"/>
            <a:ext cx="2661686"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2170" y="2656518"/>
            <a:ext cx="2288444" cy="523220"/>
          </a:xfrm>
          <a:prstGeom prst="rect">
            <a:avLst/>
          </a:prstGeom>
          <a:solidFill>
            <a:schemeClr val="bg1"/>
          </a:solidFill>
        </p:spPr>
        <p:txBody>
          <a:bodyPr wrap="square" rtlCol="0">
            <a:spAutoFit/>
          </a:bodyPr>
          <a:lstStyle/>
          <a:p>
            <a:pPr algn="ctr"/>
            <a:r>
              <a:rPr kumimoji="1" lang="en-US" altLang="zh-CN" sz="1400" dirty="0">
                <a:ea typeface="DengXian" charset="-122"/>
                <a:cs typeface="DengXian" charset="-122"/>
              </a:rPr>
              <a:t>Mapped with </a:t>
            </a:r>
            <a:r>
              <a:rPr kumimoji="1" lang="en-US" altLang="zh-CN" sz="1400" b="1" dirty="0">
                <a:solidFill>
                  <a:srgbClr val="FF0066"/>
                </a:solidFill>
                <a:ea typeface="DengXian" charset="-122"/>
                <a:cs typeface="DengXian" charset="-122"/>
              </a:rPr>
              <a:t>kernel privilege</a:t>
            </a:r>
            <a:r>
              <a:rPr kumimoji="1" lang="en-US" altLang="zh-CN" sz="1400" dirty="0">
                <a:ea typeface="DengXian" charset="-122"/>
                <a:cs typeface="DengXian" charset="-122"/>
              </a:rPr>
              <a:t> in page table</a:t>
            </a:r>
            <a:endParaRPr kumimoji="1" lang="zh-CN" altLang="en-US" sz="2000" dirty="0">
              <a:ea typeface="DengXian" charset="-122"/>
              <a:cs typeface="DengXian"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351" y="1648750"/>
            <a:ext cx="622489" cy="921225"/>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77" y="3505573"/>
            <a:ext cx="1228903" cy="1228903"/>
          </a:xfrm>
          <a:prstGeom prst="rect">
            <a:avLst/>
          </a:prstGeom>
        </p:spPr>
      </p:pic>
      <p:sp>
        <p:nvSpPr>
          <p:cNvPr id="14" name="文本框 13"/>
          <p:cNvSpPr txBox="1"/>
          <p:nvPr/>
        </p:nvSpPr>
        <p:spPr>
          <a:xfrm>
            <a:off x="1636787" y="3837890"/>
            <a:ext cx="1371358" cy="307777"/>
          </a:xfrm>
          <a:prstGeom prst="rect">
            <a:avLst/>
          </a:prstGeom>
          <a:noFill/>
        </p:spPr>
        <p:txBody>
          <a:bodyPr wrap="square" rtlCol="0">
            <a:spAutoFit/>
          </a:bodyPr>
          <a:lstStyle/>
          <a:p>
            <a:r>
              <a:rPr kumimoji="1" lang="en-US" altLang="zh-CN" sz="1400" dirty="0">
                <a:ea typeface="DengXian" charset="-122"/>
                <a:cs typeface="DengXian" charset="-122"/>
              </a:rPr>
              <a:t>Access</a:t>
            </a:r>
            <a:r>
              <a:rPr kumimoji="1" lang="en-US" altLang="zh-CN" sz="1400" b="1" dirty="0">
                <a:ea typeface="DengXian" charset="-122"/>
                <a:cs typeface="DengXian" charset="-122"/>
              </a:rPr>
              <a:t> </a:t>
            </a:r>
            <a:r>
              <a:rPr kumimoji="1" lang="en-US" altLang="zh-CN" sz="1400" b="1" dirty="0">
                <a:solidFill>
                  <a:srgbClr val="FF0066"/>
                </a:solidFill>
                <a:ea typeface="DengXian" charset="-122"/>
                <a:cs typeface="DengXian" charset="-122"/>
              </a:rPr>
              <a:t>key</a:t>
            </a:r>
          </a:p>
        </p:txBody>
      </p:sp>
      <p:sp>
        <p:nvSpPr>
          <p:cNvPr id="15" name="文本框 14"/>
          <p:cNvSpPr txBox="1"/>
          <p:nvPr/>
        </p:nvSpPr>
        <p:spPr>
          <a:xfrm>
            <a:off x="582580" y="4411861"/>
            <a:ext cx="2693276" cy="369332"/>
          </a:xfrm>
          <a:prstGeom prst="rect">
            <a:avLst/>
          </a:prstGeom>
          <a:solidFill>
            <a:schemeClr val="bg1"/>
          </a:solidFill>
        </p:spPr>
        <p:txBody>
          <a:bodyPr wrap="square" rtlCol="0">
            <a:spAutoFit/>
          </a:bodyPr>
          <a:lstStyle/>
          <a:p>
            <a:pPr algn="ctr"/>
            <a:r>
              <a:rPr kumimoji="1" lang="en-US" altLang="zh-CN" dirty="0">
                <a:solidFill>
                  <a:srgbClr val="FF0066"/>
                </a:solidFill>
                <a:ea typeface="DengXian" charset="-122"/>
                <a:cs typeface="DengXian" charset="-122"/>
              </a:rPr>
              <a:t>Permission Error!</a:t>
            </a:r>
            <a:endParaRPr kumimoji="1" lang="zh-CN" altLang="en-US" sz="2800" dirty="0">
              <a:solidFill>
                <a:srgbClr val="FF0066"/>
              </a:solidFill>
              <a:ea typeface="DengXian" charset="-122"/>
              <a:cs typeface="DengXian" charset="-122"/>
            </a:endParaRPr>
          </a:p>
        </p:txBody>
      </p:sp>
    </p:spTree>
    <p:extLst>
      <p:ext uri="{BB962C8B-B14F-4D97-AF65-F5344CB8AC3E}">
        <p14:creationId xmlns:p14="http://schemas.microsoft.com/office/powerpoint/2010/main" val="3885488307"/>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mn-lt"/>
              </a:rPr>
              <a:t>Meltdown</a:t>
            </a:r>
            <a:endParaRPr lang="zh-TW" altLang="en-US" baseline="30000" dirty="0">
              <a:solidFill>
                <a:srgbClr val="FF0066"/>
              </a:solidFill>
              <a:latin typeface="+mn-lt"/>
            </a:endParaRPr>
          </a:p>
        </p:txBody>
      </p:sp>
      <p:sp>
        <p:nvSpPr>
          <p:cNvPr id="7" name="文本框 6"/>
          <p:cNvSpPr txBox="1"/>
          <p:nvPr/>
        </p:nvSpPr>
        <p:spPr>
          <a:xfrm>
            <a:off x="1636788" y="2087283"/>
            <a:ext cx="1142163" cy="307777"/>
          </a:xfrm>
          <a:prstGeom prst="rect">
            <a:avLst/>
          </a:prstGeom>
          <a:noFill/>
        </p:spPr>
        <p:txBody>
          <a:bodyPr wrap="square" rtlCol="0">
            <a:spAutoFit/>
          </a:bodyPr>
          <a:lstStyle/>
          <a:p>
            <a:r>
              <a:rPr kumimoji="1" lang="en-US" altLang="zh-CN" sz="1400" b="1" dirty="0">
                <a:solidFill>
                  <a:srgbClr val="FF0066"/>
                </a:solidFill>
                <a:ea typeface="DengXian" charset="-122"/>
                <a:cs typeface="DengXian" charset="-122"/>
              </a:rPr>
              <a:t>key </a:t>
            </a:r>
            <a:r>
              <a:rPr kumimoji="1" lang="en-US" altLang="zh-CN" sz="1400" b="1" dirty="0">
                <a:ea typeface="DengXian" charset="-122"/>
                <a:cs typeface="DengXian" charset="-122"/>
              </a:rPr>
              <a:t>= 0x01</a:t>
            </a:r>
          </a:p>
        </p:txBody>
      </p:sp>
      <p:sp>
        <p:nvSpPr>
          <p:cNvPr id="8" name="文本框 7"/>
          <p:cNvSpPr txBox="1"/>
          <p:nvPr/>
        </p:nvSpPr>
        <p:spPr>
          <a:xfrm>
            <a:off x="-24648" y="2926284"/>
            <a:ext cx="852232" cy="276999"/>
          </a:xfrm>
          <a:prstGeom prst="rect">
            <a:avLst/>
          </a:prstGeom>
          <a:noFill/>
        </p:spPr>
        <p:txBody>
          <a:bodyPr wrap="square" rtlCol="0">
            <a:spAutoFit/>
          </a:bodyPr>
          <a:lstStyle/>
          <a:p>
            <a:pPr algn="ctr"/>
            <a:r>
              <a:rPr kumimoji="1" lang="en-US" altLang="zh-CN" sz="1200" b="1" dirty="0">
                <a:ea typeface="DengXian" charset="-122"/>
                <a:cs typeface="DengXian" charset="-122"/>
              </a:rPr>
              <a:t>Kernel</a:t>
            </a:r>
            <a:endParaRPr kumimoji="1" lang="zh-CN" altLang="en-US" b="1" dirty="0">
              <a:ea typeface="DengXian" charset="-122"/>
              <a:cs typeface="DengXian" charset="-122"/>
            </a:endParaRPr>
          </a:p>
        </p:txBody>
      </p:sp>
      <p:sp>
        <p:nvSpPr>
          <p:cNvPr id="9" name="文本框 8"/>
          <p:cNvSpPr txBox="1"/>
          <p:nvPr/>
        </p:nvSpPr>
        <p:spPr>
          <a:xfrm>
            <a:off x="33478" y="3326117"/>
            <a:ext cx="586684" cy="276999"/>
          </a:xfrm>
          <a:prstGeom prst="rect">
            <a:avLst/>
          </a:prstGeom>
          <a:noFill/>
        </p:spPr>
        <p:txBody>
          <a:bodyPr wrap="square" rtlCol="0">
            <a:spAutoFit/>
          </a:bodyPr>
          <a:lstStyle/>
          <a:p>
            <a:pPr algn="ctr"/>
            <a:r>
              <a:rPr kumimoji="1" lang="en-US" altLang="zh-CN" sz="1200" b="1" dirty="0">
                <a:ea typeface="DengXian" charset="-122"/>
                <a:cs typeface="DengXian" charset="-122"/>
              </a:rPr>
              <a:t>User</a:t>
            </a:r>
            <a:endParaRPr kumimoji="1" lang="zh-CN" altLang="en-US" b="1" dirty="0">
              <a:ea typeface="DengXian" charset="-122"/>
              <a:cs typeface="DengXian" charset="-122"/>
            </a:endParaRPr>
          </a:p>
        </p:txBody>
      </p:sp>
      <p:cxnSp>
        <p:nvCxnSpPr>
          <p:cNvPr id="10" name="直线连接符 9"/>
          <p:cNvCxnSpPr/>
          <p:nvPr/>
        </p:nvCxnSpPr>
        <p:spPr>
          <a:xfrm>
            <a:off x="398828" y="3267561"/>
            <a:ext cx="2661686"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2170" y="2656518"/>
            <a:ext cx="2288444" cy="523220"/>
          </a:xfrm>
          <a:prstGeom prst="rect">
            <a:avLst/>
          </a:prstGeom>
          <a:solidFill>
            <a:schemeClr val="bg1"/>
          </a:solidFill>
        </p:spPr>
        <p:txBody>
          <a:bodyPr wrap="square" rtlCol="0">
            <a:spAutoFit/>
          </a:bodyPr>
          <a:lstStyle/>
          <a:p>
            <a:pPr algn="ctr"/>
            <a:r>
              <a:rPr kumimoji="1" lang="en-US" altLang="zh-CN" sz="1400" dirty="0">
                <a:ea typeface="DengXian" charset="-122"/>
                <a:cs typeface="DengXian" charset="-122"/>
              </a:rPr>
              <a:t>Mapped with </a:t>
            </a:r>
            <a:r>
              <a:rPr kumimoji="1" lang="en-US" altLang="zh-CN" sz="1400" b="1" dirty="0">
                <a:solidFill>
                  <a:srgbClr val="FF0066"/>
                </a:solidFill>
                <a:ea typeface="DengXian" charset="-122"/>
                <a:cs typeface="DengXian" charset="-122"/>
              </a:rPr>
              <a:t>kernel privilege</a:t>
            </a:r>
            <a:r>
              <a:rPr kumimoji="1" lang="en-US" altLang="zh-CN" sz="1400" dirty="0">
                <a:ea typeface="DengXian" charset="-122"/>
                <a:cs typeface="DengXian" charset="-122"/>
              </a:rPr>
              <a:t> in page table</a:t>
            </a:r>
            <a:endParaRPr kumimoji="1" lang="zh-CN" altLang="en-US" sz="2000" dirty="0">
              <a:ea typeface="DengXian" charset="-122"/>
              <a:cs typeface="DengXian"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351" y="1648750"/>
            <a:ext cx="622489" cy="92122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1940" y="3612682"/>
            <a:ext cx="550779" cy="901003"/>
          </a:xfrm>
          <a:prstGeom prst="rect">
            <a:avLst/>
          </a:prstGeom>
        </p:spPr>
      </p:pic>
      <p:sp>
        <p:nvSpPr>
          <p:cNvPr id="17" name="文本框 16"/>
          <p:cNvSpPr txBox="1"/>
          <p:nvPr/>
        </p:nvSpPr>
        <p:spPr>
          <a:xfrm>
            <a:off x="1630074" y="3886013"/>
            <a:ext cx="114216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400" b="1" dirty="0">
                <a:ea typeface="DengXian" charset="-122"/>
                <a:cs typeface="DengXian" charset="-122"/>
              </a:rPr>
              <a:t>Meltdown</a:t>
            </a:r>
          </a:p>
        </p:txBody>
      </p:sp>
      <p:sp>
        <p:nvSpPr>
          <p:cNvPr id="18" name="文本框 17"/>
          <p:cNvSpPr txBox="1"/>
          <p:nvPr/>
        </p:nvSpPr>
        <p:spPr>
          <a:xfrm>
            <a:off x="489754" y="4387710"/>
            <a:ext cx="2693276" cy="369332"/>
          </a:xfrm>
          <a:prstGeom prst="rect">
            <a:avLst/>
          </a:prstGeom>
          <a:solidFill>
            <a:schemeClr val="bg1"/>
          </a:solidFill>
        </p:spPr>
        <p:txBody>
          <a:bodyPr wrap="square" rtlCol="0">
            <a:spAutoFit/>
          </a:bodyPr>
          <a:lstStyle/>
          <a:p>
            <a:pPr algn="ctr"/>
            <a:r>
              <a:rPr kumimoji="1" lang="en-US" altLang="zh-CN" dirty="0">
                <a:ea typeface="DengXian" charset="-122"/>
                <a:cs typeface="DengXian" charset="-122"/>
              </a:rPr>
              <a:t>Can access </a:t>
            </a:r>
            <a:r>
              <a:rPr kumimoji="1" lang="en-US" altLang="zh-CN" b="1" dirty="0">
                <a:solidFill>
                  <a:srgbClr val="FF0066"/>
                </a:solidFill>
                <a:ea typeface="DengXian" charset="-122"/>
                <a:cs typeface="DengXian" charset="-122"/>
              </a:rPr>
              <a:t>key</a:t>
            </a:r>
            <a:r>
              <a:rPr kumimoji="1" lang="en-US" altLang="zh-CN" dirty="0">
                <a:solidFill>
                  <a:srgbClr val="FF0066"/>
                </a:solidFill>
                <a:ea typeface="DengXian" charset="-122"/>
                <a:cs typeface="DengXian" charset="-122"/>
              </a:rPr>
              <a:t>!</a:t>
            </a:r>
            <a:endParaRPr kumimoji="1" lang="zh-CN" altLang="en-US" sz="2800" dirty="0">
              <a:solidFill>
                <a:srgbClr val="FF0066"/>
              </a:solidFill>
              <a:ea typeface="DengXian" charset="-122"/>
              <a:cs typeface="DengXian" charset="-122"/>
            </a:endParaRPr>
          </a:p>
        </p:txBody>
      </p:sp>
    </p:spTree>
    <p:extLst>
      <p:ext uri="{BB962C8B-B14F-4D97-AF65-F5344CB8AC3E}">
        <p14:creationId xmlns:p14="http://schemas.microsoft.com/office/powerpoint/2010/main" val="2165417974"/>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a typeface="Bangla MN" charset="0"/>
              <a:cs typeface="Bangla MN" charset="0"/>
            </a:endParaRP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mn-lt"/>
              </a:rPr>
              <a:t>Meltdown</a:t>
            </a:r>
            <a:endParaRPr lang="zh-TW" altLang="en-US"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ea typeface="DengXian" charset="-122"/>
                <a:cs typeface="DengXian" charset="-122"/>
              </a:rPr>
              <a:t>key </a:t>
            </a:r>
            <a:r>
              <a:rPr kumimoji="1" lang="en-US" altLang="zh-CN" sz="1200" b="1" dirty="0">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ea typeface="Bangla MN" charset="0"/>
                <a:cs typeface="Bangla MN" charset="0"/>
              </a:rPr>
              <a:t>CPU</a:t>
            </a:r>
            <a:endParaRPr kumimoji="1" lang="zh-CN" altLang="en-US" sz="1400" b="1" dirty="0">
              <a:ea typeface="Bangla MN" charset="0"/>
              <a:cs typeface="Bangla MN" charset="0"/>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ea typeface="Bangla MN" charset="0"/>
                <a:cs typeface="Bangla MN" charset="0"/>
              </a:rPr>
              <a:t>Instruction</a:t>
            </a:r>
            <a:endParaRPr kumimoji="1" lang="zh-CN" altLang="en-US" sz="1400" dirty="0">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ea typeface="Bangla MN" charset="0"/>
                <a:cs typeface="Bangla MN" charset="0"/>
              </a:rPr>
              <a:t>Effect</a:t>
            </a:r>
            <a:endParaRPr kumimoji="1" lang="zh-CN" altLang="en-US" sz="1400" dirty="0">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ea typeface="Bangla MN" charset="0"/>
                <a:cs typeface="Bangla MN" charset="0"/>
              </a:rPr>
              <a:t>Cache</a:t>
            </a:r>
            <a:endParaRPr kumimoji="1" lang="zh-CN" altLang="en-US" sz="1400" b="1" dirty="0">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ea typeface="Bangla MN" charset="0"/>
                <a:cs typeface="Bangla MN" charset="0"/>
              </a:rPr>
              <a:t>Memory</a:t>
            </a:r>
            <a:r>
              <a:rPr kumimoji="1" lang="zh-CN" altLang="en-US" sz="1400" b="1" dirty="0">
                <a:ea typeface="Bangla MN" charset="0"/>
                <a:cs typeface="Bangla MN" charset="0"/>
              </a:rPr>
              <a:t> </a:t>
            </a: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ea typeface="DengXian" charset="-122"/>
                <a:cs typeface="DengXian" charset="-122"/>
              </a:rPr>
              <a:t>Meltdown</a:t>
            </a:r>
          </a:p>
        </p:txBody>
      </p:sp>
      <p:graphicFrame>
        <p:nvGraphicFramePr>
          <p:cNvPr id="48" name="表格 47"/>
          <p:cNvGraphicFramePr>
            <a:graphicFrameLocks noGrp="1"/>
          </p:cNvGraphicFramePr>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6" name="表格 45"/>
          <p:cNvGraphicFramePr>
            <a:graphicFrameLocks noGrp="1"/>
          </p:cNvGraphicFramePr>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endParaRPr lang="zh-CN" altLang="en-US" sz="900"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endParaRPr lang="zh-CN" altLang="en-US" sz="900" b="1"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610728"/>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a typeface="Bangla MN" charset="0"/>
              <a:cs typeface="Bangla MN" charset="0"/>
            </a:endParaRP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mn-lt"/>
              </a:rPr>
              <a:t>Meltdown</a:t>
            </a:r>
            <a:endParaRPr lang="zh-TW" altLang="en-US"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ea typeface="DengXian" charset="-122"/>
                <a:cs typeface="DengXian" charset="-122"/>
              </a:rPr>
              <a:t>key </a:t>
            </a:r>
            <a:r>
              <a:rPr kumimoji="1" lang="en-US" altLang="zh-CN" sz="1200" b="1" dirty="0">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ea typeface="Bangla MN" charset="0"/>
                <a:cs typeface="Bangla MN" charset="0"/>
              </a:rPr>
              <a:t>CPU</a:t>
            </a:r>
            <a:endParaRPr kumimoji="1" lang="zh-CN" altLang="en-US" sz="1400" b="1" dirty="0">
              <a:ea typeface="Bangla MN" charset="0"/>
              <a:cs typeface="Bangla MN" charset="0"/>
            </a:endParaRPr>
          </a:p>
        </p:txBody>
      </p:sp>
      <p:cxnSp>
        <p:nvCxnSpPr>
          <p:cNvPr id="19" name="直线连接符 18"/>
          <p:cNvCxnSpPr/>
          <p:nvPr/>
        </p:nvCxnSpPr>
        <p:spPr>
          <a:xfrm>
            <a:off x="6012160" y="15052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1849389"/>
            <a:ext cx="1986832" cy="307777"/>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b="1" dirty="0">
                <a:solidFill>
                  <a:srgbClr val="FF0066"/>
                </a:solidFill>
                <a:ea typeface="Bangla MN" charset="0"/>
                <a:cs typeface="Bangla MN" charset="0"/>
              </a:rPr>
              <a:t>key</a:t>
            </a:r>
            <a:r>
              <a:rPr kumimoji="1" lang="en-US" altLang="zh-CN" sz="1400" dirty="0">
                <a:ea typeface="Bangla MN" charset="0"/>
                <a:cs typeface="Bangla MN" charset="0"/>
              </a:rPr>
              <a:t>, %</a:t>
            </a:r>
            <a:r>
              <a:rPr kumimoji="1" lang="en-US" altLang="zh-CN" sz="1400" dirty="0" err="1">
                <a:ea typeface="Bangla MN" charset="0"/>
                <a:cs typeface="Bangla MN" charset="0"/>
              </a:rPr>
              <a:t>rax</a:t>
            </a:r>
            <a:endParaRPr kumimoji="1" lang="en-US" altLang="zh-CN" sz="1400" dirty="0">
              <a:ea typeface="Bangla MN" charset="0"/>
              <a:cs typeface="Bangla MN" charset="0"/>
            </a:endParaRPr>
          </a:p>
        </p:txBody>
      </p:sp>
      <p:sp>
        <p:nvSpPr>
          <p:cNvPr id="21" name="文本框 20"/>
          <p:cNvSpPr txBox="1"/>
          <p:nvPr/>
        </p:nvSpPr>
        <p:spPr>
          <a:xfrm>
            <a:off x="6084822" y="1849389"/>
            <a:ext cx="1439506" cy="307777"/>
          </a:xfrm>
          <a:prstGeom prst="rect">
            <a:avLst/>
          </a:prstGeom>
          <a:noFill/>
        </p:spPr>
        <p:txBody>
          <a:bodyPr wrap="square" rtlCol="0">
            <a:spAutoFit/>
          </a:bodyPr>
          <a:lstStyle/>
          <a:p>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 </a:t>
            </a:r>
            <a:r>
              <a:rPr kumimoji="1" lang="en-US" altLang="zh-CN" sz="1400" b="1" dirty="0">
                <a:effectLst>
                  <a:outerShdw blurRad="63500" sx="102000" sy="102000" algn="ctr" rotWithShape="0">
                    <a:prstClr val="black">
                      <a:alpha val="40000"/>
                    </a:prstClr>
                  </a:outerShdw>
                </a:effectLst>
                <a:ea typeface="Bangla MN" charset="0"/>
                <a:cs typeface="Bangla MN" charset="0"/>
              </a:rPr>
              <a:t>1</a:t>
            </a:r>
            <a:endParaRPr kumimoji="1" lang="en-US" altLang="zh-CN" sz="1400" dirty="0">
              <a:ea typeface="Bangla MN" charset="0"/>
              <a:cs typeface="Bangla MN" charset="0"/>
              <a:sym typeface="Wingdings"/>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ea typeface="Bangla MN" charset="0"/>
                <a:cs typeface="Bangla MN" charset="0"/>
              </a:rPr>
              <a:t>Instruction</a:t>
            </a:r>
            <a:endParaRPr kumimoji="1" lang="zh-CN" altLang="en-US" sz="1400" dirty="0">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ea typeface="Bangla MN" charset="0"/>
                <a:cs typeface="Bangla MN" charset="0"/>
              </a:rPr>
              <a:t>Effect</a:t>
            </a:r>
            <a:endParaRPr kumimoji="1" lang="zh-CN" altLang="en-US" sz="1400" dirty="0">
              <a:ea typeface="Bangla MN" charset="0"/>
              <a:cs typeface="Bangla MN" charset="0"/>
            </a:endParaRPr>
          </a:p>
        </p:txBody>
      </p:sp>
      <p:sp>
        <p:nvSpPr>
          <p:cNvPr id="24" name="文本框 23"/>
          <p:cNvSpPr txBox="1"/>
          <p:nvPr/>
        </p:nvSpPr>
        <p:spPr>
          <a:xfrm>
            <a:off x="2149684" y="2253018"/>
            <a:ext cx="1126169" cy="523220"/>
          </a:xfrm>
          <a:prstGeom prst="rect">
            <a:avLst/>
          </a:prstGeom>
          <a:noFill/>
        </p:spPr>
        <p:txBody>
          <a:bodyPr wrap="square" rtlCol="0">
            <a:spAutoFit/>
          </a:bodyPr>
          <a:lstStyle/>
          <a:p>
            <a:pPr algn="ctr"/>
            <a:r>
              <a:rPr kumimoji="1" lang="en-US" altLang="zh-CN" sz="1400" dirty="0">
                <a:ea typeface="Bangla MN" charset="0"/>
                <a:cs typeface="Bangla MN" charset="0"/>
              </a:rPr>
              <a:t>Reorder</a:t>
            </a:r>
          </a:p>
          <a:p>
            <a:pPr algn="ctr"/>
            <a:r>
              <a:rPr kumimoji="1" lang="en-US" altLang="zh-CN" sz="1400" dirty="0">
                <a:ea typeface="Bangla MN" charset="0"/>
                <a:cs typeface="Bangla MN" charset="0"/>
              </a:rPr>
              <a:t>Execution</a:t>
            </a:r>
            <a:endParaRPr kumimoji="1" lang="zh-CN" altLang="en-US" sz="1400" dirty="0">
              <a:ea typeface="Bangla MN" charset="0"/>
              <a:cs typeface="Bangla MN" charset="0"/>
            </a:endParaRPr>
          </a:p>
        </p:txBody>
      </p:sp>
      <p:cxnSp>
        <p:nvCxnSpPr>
          <p:cNvPr id="25" name="直线箭头连接符 24"/>
          <p:cNvCxnSpPr/>
          <p:nvPr/>
        </p:nvCxnSpPr>
        <p:spPr>
          <a:xfrm>
            <a:off x="3361254" y="2209428"/>
            <a:ext cx="0" cy="725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209428"/>
            <a:ext cx="188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1849389"/>
            <a:ext cx="1602154" cy="307777"/>
          </a:xfrm>
          <a:prstGeom prst="rect">
            <a:avLst/>
          </a:prstGeom>
          <a:noFill/>
        </p:spPr>
        <p:txBody>
          <a:bodyPr wrap="square" rtlCol="0">
            <a:spAutoFit/>
          </a:bodyPr>
          <a:lstStyle/>
          <a:p>
            <a:pPr algn="ctr"/>
            <a:r>
              <a:rPr kumimoji="1" lang="en-US" altLang="zh-CN" sz="1400" dirty="0">
                <a:solidFill>
                  <a:srgbClr val="FF0066"/>
                </a:solidFill>
                <a:ea typeface="Bangla MN" charset="0"/>
                <a:cs typeface="Bangla MN" charset="0"/>
              </a:rPr>
              <a:t>Permission Error!</a:t>
            </a:r>
            <a:endParaRPr kumimoji="1" lang="zh-CN" altLang="en-US" sz="1400" dirty="0">
              <a:solidFill>
                <a:srgbClr val="FF0066"/>
              </a:solidFill>
              <a:ea typeface="Bangla MN" charset="0"/>
              <a:cs typeface="Bangla MN" charset="0"/>
            </a:endParaRPr>
          </a:p>
        </p:txBody>
      </p:sp>
      <p:sp>
        <p:nvSpPr>
          <p:cNvPr id="28" name="椭圆 27"/>
          <p:cNvSpPr/>
          <p:nvPr/>
        </p:nvSpPr>
        <p:spPr>
          <a:xfrm>
            <a:off x="3707904" y="1893193"/>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1</a:t>
            </a:r>
            <a:endParaRPr kumimoji="1" lang="zh-CN" altLang="en-US" b="1" dirty="0">
              <a:solidFill>
                <a:srgbClr val="FF0066"/>
              </a:solidFill>
              <a:ea typeface="Bangla MN" charset="0"/>
              <a:cs typeface="Bangla MN" charset="0"/>
            </a:endParaRPr>
          </a:p>
        </p:txBody>
      </p:sp>
      <p:sp>
        <p:nvSpPr>
          <p:cNvPr id="29" name="椭圆 28"/>
          <p:cNvSpPr/>
          <p:nvPr/>
        </p:nvSpPr>
        <p:spPr>
          <a:xfrm>
            <a:off x="3707904" y="2397249"/>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ea typeface="Bangla MN" charset="0"/>
                <a:cs typeface="Bangla MN" charset="0"/>
              </a:rPr>
              <a:t>Cache</a:t>
            </a:r>
            <a:endParaRPr kumimoji="1" lang="zh-CN" altLang="en-US" sz="1400" b="1" dirty="0">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ea typeface="Bangla MN" charset="0"/>
                <a:cs typeface="Bangla MN" charset="0"/>
              </a:rPr>
              <a:t>Memory</a:t>
            </a:r>
            <a:r>
              <a:rPr kumimoji="1" lang="zh-CN" altLang="en-US" sz="1400" b="1" dirty="0">
                <a:ea typeface="Bangla MN" charset="0"/>
                <a:cs typeface="Bangla MN" charset="0"/>
              </a:rPr>
              <a:t> </a:t>
            </a:r>
          </a:p>
        </p:txBody>
      </p:sp>
      <p:sp>
        <p:nvSpPr>
          <p:cNvPr id="39" name="文本框 38"/>
          <p:cNvSpPr txBox="1"/>
          <p:nvPr/>
        </p:nvSpPr>
        <p:spPr>
          <a:xfrm>
            <a:off x="5508105" y="4749232"/>
            <a:ext cx="1551535" cy="492443"/>
          </a:xfrm>
          <a:prstGeom prst="rect">
            <a:avLst/>
          </a:prstGeom>
          <a:noFill/>
        </p:spPr>
        <p:txBody>
          <a:bodyPr wrap="square" rtlCol="0">
            <a:spAutoFit/>
          </a:bodyPr>
          <a:lstStyle/>
          <a:p>
            <a:pPr algn="ctr"/>
            <a:r>
              <a:rPr kumimoji="1" lang="en-US" altLang="zh-CN" sz="1400" b="1" dirty="0" err="1">
                <a:ea typeface="Bangla MN" charset="0"/>
                <a:cs typeface="Bangla MN" charset="0"/>
              </a:rPr>
              <a:t>buf</a:t>
            </a:r>
            <a:r>
              <a:rPr kumimoji="1" lang="en-US" altLang="zh-CN" sz="1400" b="1" dirty="0">
                <a:ea typeface="Bangla MN" charset="0"/>
                <a:cs typeface="Bangla MN" charset="0"/>
              </a:rPr>
              <a:t> </a:t>
            </a:r>
          </a:p>
          <a:p>
            <a:pPr algn="ctr"/>
            <a:r>
              <a:rPr kumimoji="1" lang="en-US" altLang="zh-CN" sz="1200" dirty="0">
                <a:ea typeface="Bangla MN" charset="0"/>
                <a:cs typeface="Bangla MN" charset="0"/>
              </a:rPr>
              <a:t>(Attack buffer)</a:t>
            </a:r>
            <a:endParaRPr kumimoji="1" lang="zh-CN" altLang="en-US" dirty="0">
              <a:ea typeface="Bangla MN" charset="0"/>
              <a:cs typeface="Bangla MN" charset="0"/>
            </a:endParaRP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ea typeface="DengXian" charset="-122"/>
                <a:cs typeface="DengXian" charset="-122"/>
              </a:rPr>
              <a:t>Meltdown</a:t>
            </a:r>
          </a:p>
        </p:txBody>
      </p:sp>
      <p:graphicFrame>
        <p:nvGraphicFramePr>
          <p:cNvPr id="48" name="表格 47"/>
          <p:cNvGraphicFramePr>
            <a:graphicFrameLocks noGrp="1"/>
          </p:cNvGraphicFramePr>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353445"/>
            <a:ext cx="1986832" cy="307777"/>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b="1" dirty="0" err="1">
                <a:ea typeface="Bangla MN" charset="0"/>
                <a:cs typeface="Bangla MN" charset="0"/>
              </a:rPr>
              <a:t>buf</a:t>
            </a:r>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a:t>
            </a:r>
            <a:r>
              <a:rPr kumimoji="1" lang="en-US" altLang="zh-CN" sz="1400" dirty="0" err="1">
                <a:ea typeface="Bangla MN" charset="0"/>
                <a:cs typeface="Bangla MN" charset="0"/>
              </a:rPr>
              <a:t>rbx</a:t>
            </a:r>
            <a:endParaRPr kumimoji="1" lang="en-US" altLang="zh-CN" sz="1400" dirty="0">
              <a:ea typeface="Bangla MN" charset="0"/>
              <a:cs typeface="Bangla MN" charset="0"/>
            </a:endParaRPr>
          </a:p>
        </p:txBody>
      </p:sp>
      <p:sp>
        <p:nvSpPr>
          <p:cNvPr id="44" name="文本框 43"/>
          <p:cNvSpPr txBox="1"/>
          <p:nvPr/>
        </p:nvSpPr>
        <p:spPr>
          <a:xfrm>
            <a:off x="6084822" y="2353445"/>
            <a:ext cx="1439506" cy="307777"/>
          </a:xfrm>
          <a:prstGeom prst="rect">
            <a:avLst/>
          </a:prstGeom>
          <a:noFill/>
        </p:spPr>
        <p:txBody>
          <a:bodyPr wrap="square" rtlCol="0">
            <a:spAutoFit/>
          </a:bodyPr>
          <a:lstStyle/>
          <a:p>
            <a:r>
              <a:rPr kumimoji="1" lang="en-US" altLang="zh-CN" sz="1400" dirty="0">
                <a:ea typeface="Bangla MN" charset="0"/>
                <a:cs typeface="Bangla MN" charset="0"/>
                <a:sym typeface="Wingdings"/>
              </a:rPr>
              <a:t>Access </a:t>
            </a:r>
            <a:r>
              <a:rPr kumimoji="1" lang="en-US" altLang="zh-CN" sz="1400" b="1" dirty="0" err="1">
                <a:effectLst>
                  <a:outerShdw blurRad="63500" sx="102000" sy="102000" algn="ctr" rotWithShape="0">
                    <a:prstClr val="black">
                      <a:alpha val="40000"/>
                    </a:prstClr>
                  </a:outerShdw>
                </a:effectLst>
                <a:ea typeface="Bangla MN" charset="0"/>
                <a:cs typeface="Bangla MN" charset="0"/>
                <a:sym typeface="Wingdings"/>
              </a:rPr>
              <a:t>buf</a:t>
            </a:r>
            <a:r>
              <a:rPr kumimoji="1" lang="en-US" altLang="zh-CN" sz="1400" b="1" dirty="0">
                <a:effectLst>
                  <a:outerShdw blurRad="63500" sx="102000" sy="102000" algn="ctr" rotWithShape="0">
                    <a:prstClr val="black">
                      <a:alpha val="40000"/>
                    </a:prstClr>
                  </a:outerShdw>
                </a:effectLst>
                <a:ea typeface="Bangla MN" charset="0"/>
                <a:cs typeface="Bangla MN" charset="0"/>
                <a:sym typeface="Wingdings"/>
              </a:rPr>
              <a:t>[1]</a:t>
            </a:r>
            <a:endParaRPr kumimoji="1" lang="en-US" altLang="zh-CN" sz="1400" dirty="0">
              <a:ea typeface="Bangla MN" charset="0"/>
              <a:cs typeface="Bangla MN" charset="0"/>
              <a:sym typeface="Wingdings"/>
            </a:endParaRPr>
          </a:p>
        </p:txBody>
      </p:sp>
      <p:cxnSp>
        <p:nvCxnSpPr>
          <p:cNvPr id="47" name="直线箭头连接符 46"/>
          <p:cNvCxnSpPr/>
          <p:nvPr/>
        </p:nvCxnSpPr>
        <p:spPr>
          <a:xfrm>
            <a:off x="6283871" y="45503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46" name="表格 45"/>
          <p:cNvGraphicFramePr>
            <a:graphicFrameLocks noGrp="1"/>
          </p:cNvGraphicFramePr>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endParaRPr lang="zh-CN" altLang="en-US" sz="900" b="1"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49939657"/>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7" grpId="0"/>
      <p:bldP spid="28" grpId="0" animBg="1"/>
      <p:bldP spid="29" grpId="0" animBg="1"/>
      <p:bldP spid="43"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a typeface="Bangla MN" charset="0"/>
              <a:cs typeface="Bangla MN" charset="0"/>
            </a:endParaRPr>
          </a:p>
        </p:txBody>
      </p:sp>
      <p:sp>
        <p:nvSpPr>
          <p:cNvPr id="55" name="文本框 54"/>
          <p:cNvSpPr txBox="1"/>
          <p:nvPr/>
        </p:nvSpPr>
        <p:spPr>
          <a:xfrm>
            <a:off x="3995937" y="2785492"/>
            <a:ext cx="1958897" cy="523220"/>
          </a:xfrm>
          <a:prstGeom prst="rect">
            <a:avLst/>
          </a:prstGeom>
          <a:noFill/>
        </p:spPr>
        <p:txBody>
          <a:bodyPr wrap="square" rtlCol="0">
            <a:spAutoFit/>
          </a:bodyPr>
          <a:lstStyle/>
          <a:p>
            <a:pPr algn="ctr"/>
            <a:r>
              <a:rPr kumimoji="1" lang="en-US" altLang="zh-CN" sz="1400" dirty="0">
                <a:ea typeface="Bangla MN" charset="0"/>
                <a:cs typeface="Bangla MN" charset="0"/>
                <a:sym typeface="Wingdings"/>
              </a:rPr>
              <a:t>Rollback status</a:t>
            </a:r>
            <a:r>
              <a:rPr kumimoji="1" lang="en-US" altLang="zh-CN" sz="1400" dirty="0">
                <a:solidFill>
                  <a:srgbClr val="FF0066"/>
                </a:solidFill>
                <a:ea typeface="Bangla MN" charset="0"/>
                <a:cs typeface="Bangla MN" charset="0"/>
                <a:sym typeface="Wingdings"/>
              </a:rPr>
              <a:t> </a:t>
            </a:r>
          </a:p>
          <a:p>
            <a:pPr algn="ctr"/>
            <a:r>
              <a:rPr kumimoji="1" lang="en-US" altLang="zh-CN" sz="1400" dirty="0">
                <a:solidFill>
                  <a:srgbClr val="FF0066"/>
                </a:solidFill>
                <a:ea typeface="Bangla MN" charset="0"/>
                <a:cs typeface="Bangla MN" charset="0"/>
                <a:sym typeface="Wingdings"/>
              </a:rPr>
              <a:t>w/o cache status!</a:t>
            </a: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mn-lt"/>
              </a:rPr>
              <a:t>Meltdown</a:t>
            </a:r>
            <a:endParaRPr lang="zh-TW" altLang="en-US"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ea typeface="DengXian" charset="-122"/>
                <a:cs typeface="DengXian" charset="-122"/>
              </a:rPr>
              <a:t>key </a:t>
            </a:r>
            <a:r>
              <a:rPr kumimoji="1" lang="en-US" altLang="zh-CN" sz="1200" b="1" dirty="0">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ea typeface="Bangla MN" charset="0"/>
                <a:cs typeface="Bangla MN" charset="0"/>
              </a:rPr>
              <a:t>CPU</a:t>
            </a:r>
            <a:endParaRPr kumimoji="1" lang="zh-CN" altLang="en-US" sz="1400" b="1" dirty="0">
              <a:ea typeface="Bangla MN" charset="0"/>
              <a:cs typeface="Bangla MN" charset="0"/>
            </a:endParaRPr>
          </a:p>
        </p:txBody>
      </p:sp>
      <p:cxnSp>
        <p:nvCxnSpPr>
          <p:cNvPr id="19" name="直线连接符 18"/>
          <p:cNvCxnSpPr/>
          <p:nvPr/>
        </p:nvCxnSpPr>
        <p:spPr>
          <a:xfrm>
            <a:off x="6012160" y="15052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1849389"/>
            <a:ext cx="1986832" cy="307777"/>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b="1" dirty="0">
                <a:solidFill>
                  <a:srgbClr val="FF0066"/>
                </a:solidFill>
                <a:ea typeface="Bangla MN" charset="0"/>
                <a:cs typeface="Bangla MN" charset="0"/>
              </a:rPr>
              <a:t>key</a:t>
            </a:r>
            <a:r>
              <a:rPr kumimoji="1" lang="en-US" altLang="zh-CN" sz="1400" dirty="0">
                <a:ea typeface="Bangla MN" charset="0"/>
                <a:cs typeface="Bangla MN" charset="0"/>
              </a:rPr>
              <a:t>, %</a:t>
            </a:r>
            <a:r>
              <a:rPr kumimoji="1" lang="en-US" altLang="zh-CN" sz="1400" dirty="0" err="1">
                <a:ea typeface="Bangla MN" charset="0"/>
                <a:cs typeface="Bangla MN" charset="0"/>
              </a:rPr>
              <a:t>rax</a:t>
            </a:r>
            <a:endParaRPr kumimoji="1" lang="en-US" altLang="zh-CN" sz="1400" dirty="0">
              <a:ea typeface="Bangla MN" charset="0"/>
              <a:cs typeface="Bangla MN" charset="0"/>
            </a:endParaRPr>
          </a:p>
        </p:txBody>
      </p:sp>
      <p:sp>
        <p:nvSpPr>
          <p:cNvPr id="21" name="文本框 20"/>
          <p:cNvSpPr txBox="1"/>
          <p:nvPr/>
        </p:nvSpPr>
        <p:spPr>
          <a:xfrm>
            <a:off x="6084822" y="1849389"/>
            <a:ext cx="1439506" cy="307777"/>
          </a:xfrm>
          <a:prstGeom prst="rect">
            <a:avLst/>
          </a:prstGeom>
          <a:noFill/>
        </p:spPr>
        <p:txBody>
          <a:bodyPr wrap="square" rtlCol="0">
            <a:spAutoFit/>
          </a:bodyPr>
          <a:lstStyle/>
          <a:p>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 </a:t>
            </a:r>
            <a:r>
              <a:rPr kumimoji="1" lang="en-US" altLang="zh-CN" sz="1400" b="1" dirty="0">
                <a:effectLst>
                  <a:outerShdw blurRad="63500" sx="102000" sy="102000" algn="ctr" rotWithShape="0">
                    <a:prstClr val="black">
                      <a:alpha val="40000"/>
                    </a:prstClr>
                  </a:outerShdw>
                </a:effectLst>
                <a:ea typeface="Bangla MN" charset="0"/>
                <a:cs typeface="Bangla MN" charset="0"/>
              </a:rPr>
              <a:t>1</a:t>
            </a:r>
            <a:endParaRPr kumimoji="1" lang="en-US" altLang="zh-CN" sz="1400" dirty="0">
              <a:ea typeface="Bangla MN" charset="0"/>
              <a:cs typeface="Bangla MN" charset="0"/>
              <a:sym typeface="Wingdings"/>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ea typeface="Bangla MN" charset="0"/>
                <a:cs typeface="Bangla MN" charset="0"/>
              </a:rPr>
              <a:t>Instruction</a:t>
            </a:r>
            <a:endParaRPr kumimoji="1" lang="zh-CN" altLang="en-US" sz="1400" dirty="0">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ea typeface="Bangla MN" charset="0"/>
                <a:cs typeface="Bangla MN" charset="0"/>
              </a:rPr>
              <a:t>Effect</a:t>
            </a:r>
            <a:endParaRPr kumimoji="1" lang="zh-CN" altLang="en-US" sz="1400" dirty="0">
              <a:ea typeface="Bangla MN" charset="0"/>
              <a:cs typeface="Bangla MN" charset="0"/>
            </a:endParaRPr>
          </a:p>
        </p:txBody>
      </p:sp>
      <p:sp>
        <p:nvSpPr>
          <p:cNvPr id="24" name="文本框 23"/>
          <p:cNvSpPr txBox="1"/>
          <p:nvPr/>
        </p:nvSpPr>
        <p:spPr>
          <a:xfrm>
            <a:off x="2149684" y="2253018"/>
            <a:ext cx="1126169" cy="523220"/>
          </a:xfrm>
          <a:prstGeom prst="rect">
            <a:avLst/>
          </a:prstGeom>
          <a:noFill/>
        </p:spPr>
        <p:txBody>
          <a:bodyPr wrap="square" rtlCol="0">
            <a:spAutoFit/>
          </a:bodyPr>
          <a:lstStyle/>
          <a:p>
            <a:pPr algn="ctr"/>
            <a:r>
              <a:rPr kumimoji="1" lang="en-US" altLang="zh-CN" sz="1400" dirty="0">
                <a:ea typeface="Bangla MN" charset="0"/>
                <a:cs typeface="Bangla MN" charset="0"/>
              </a:rPr>
              <a:t>Reorder</a:t>
            </a:r>
          </a:p>
          <a:p>
            <a:pPr algn="ctr"/>
            <a:r>
              <a:rPr kumimoji="1" lang="en-US" altLang="zh-CN" sz="1400" dirty="0">
                <a:ea typeface="Bangla MN" charset="0"/>
                <a:cs typeface="Bangla MN" charset="0"/>
              </a:rPr>
              <a:t>Execution</a:t>
            </a:r>
            <a:endParaRPr kumimoji="1" lang="zh-CN" altLang="en-US" sz="1400" dirty="0">
              <a:ea typeface="Bangla MN" charset="0"/>
              <a:cs typeface="Bangla MN" charset="0"/>
            </a:endParaRPr>
          </a:p>
        </p:txBody>
      </p:sp>
      <p:cxnSp>
        <p:nvCxnSpPr>
          <p:cNvPr id="25" name="直线箭头连接符 24"/>
          <p:cNvCxnSpPr/>
          <p:nvPr/>
        </p:nvCxnSpPr>
        <p:spPr>
          <a:xfrm>
            <a:off x="3361254" y="2209428"/>
            <a:ext cx="0" cy="725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209428"/>
            <a:ext cx="188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1849389"/>
            <a:ext cx="1602154" cy="307777"/>
          </a:xfrm>
          <a:prstGeom prst="rect">
            <a:avLst/>
          </a:prstGeom>
          <a:noFill/>
        </p:spPr>
        <p:txBody>
          <a:bodyPr wrap="square" rtlCol="0">
            <a:spAutoFit/>
          </a:bodyPr>
          <a:lstStyle/>
          <a:p>
            <a:pPr algn="ctr"/>
            <a:r>
              <a:rPr kumimoji="1" lang="en-US" altLang="zh-CN" sz="1400" dirty="0">
                <a:solidFill>
                  <a:srgbClr val="FF0066"/>
                </a:solidFill>
                <a:ea typeface="Bangla MN" charset="0"/>
                <a:cs typeface="Bangla MN" charset="0"/>
              </a:rPr>
              <a:t>Permission Error!</a:t>
            </a:r>
            <a:endParaRPr kumimoji="1" lang="zh-CN" altLang="en-US" sz="1400" dirty="0">
              <a:solidFill>
                <a:srgbClr val="FF0066"/>
              </a:solidFill>
              <a:ea typeface="Bangla MN" charset="0"/>
              <a:cs typeface="Bangla MN" charset="0"/>
            </a:endParaRPr>
          </a:p>
        </p:txBody>
      </p:sp>
      <p:sp>
        <p:nvSpPr>
          <p:cNvPr id="28" name="椭圆 27"/>
          <p:cNvSpPr/>
          <p:nvPr/>
        </p:nvSpPr>
        <p:spPr>
          <a:xfrm>
            <a:off x="3707904" y="1893193"/>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1</a:t>
            </a:r>
            <a:endParaRPr kumimoji="1" lang="zh-CN" altLang="en-US" b="1" dirty="0">
              <a:solidFill>
                <a:srgbClr val="FF0066"/>
              </a:solidFill>
              <a:ea typeface="Bangla MN" charset="0"/>
              <a:cs typeface="Bangla MN" charset="0"/>
            </a:endParaRPr>
          </a:p>
        </p:txBody>
      </p:sp>
      <p:sp>
        <p:nvSpPr>
          <p:cNvPr id="29" name="椭圆 28"/>
          <p:cNvSpPr/>
          <p:nvPr/>
        </p:nvSpPr>
        <p:spPr>
          <a:xfrm>
            <a:off x="3707904" y="2397249"/>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ea typeface="Bangla MN" charset="0"/>
                <a:cs typeface="Bangla MN" charset="0"/>
              </a:rPr>
              <a:t>Cache</a:t>
            </a:r>
            <a:endParaRPr kumimoji="1" lang="zh-CN" altLang="en-US" sz="1400" b="1" dirty="0">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ea typeface="Bangla MN" charset="0"/>
                <a:cs typeface="Bangla MN" charset="0"/>
              </a:rPr>
              <a:t>Memory</a:t>
            </a:r>
            <a:r>
              <a:rPr kumimoji="1" lang="zh-CN" altLang="en-US" sz="1400" b="1" dirty="0">
                <a:ea typeface="Bangla MN" charset="0"/>
                <a:cs typeface="Bangla MN" charset="0"/>
              </a:rPr>
              <a:t> </a:t>
            </a:r>
          </a:p>
        </p:txBody>
      </p:sp>
      <p:sp>
        <p:nvSpPr>
          <p:cNvPr id="39" name="文本框 38"/>
          <p:cNvSpPr txBox="1"/>
          <p:nvPr/>
        </p:nvSpPr>
        <p:spPr>
          <a:xfrm>
            <a:off x="5508105" y="4749232"/>
            <a:ext cx="1551535" cy="492443"/>
          </a:xfrm>
          <a:prstGeom prst="rect">
            <a:avLst/>
          </a:prstGeom>
          <a:noFill/>
        </p:spPr>
        <p:txBody>
          <a:bodyPr wrap="square" rtlCol="0">
            <a:spAutoFit/>
          </a:bodyPr>
          <a:lstStyle/>
          <a:p>
            <a:pPr algn="ctr"/>
            <a:r>
              <a:rPr kumimoji="1" lang="en-US" altLang="zh-CN" sz="1400" b="1" dirty="0" err="1">
                <a:ea typeface="Bangla MN" charset="0"/>
                <a:cs typeface="Bangla MN" charset="0"/>
              </a:rPr>
              <a:t>buf</a:t>
            </a:r>
            <a:r>
              <a:rPr kumimoji="1" lang="en-US" altLang="zh-CN" sz="1400" b="1" dirty="0">
                <a:ea typeface="Bangla MN" charset="0"/>
                <a:cs typeface="Bangla MN" charset="0"/>
              </a:rPr>
              <a:t> </a:t>
            </a:r>
          </a:p>
          <a:p>
            <a:pPr algn="ctr"/>
            <a:r>
              <a:rPr kumimoji="1" lang="en-US" altLang="zh-CN" sz="1200" dirty="0">
                <a:ea typeface="Bangla MN" charset="0"/>
                <a:cs typeface="Bangla MN" charset="0"/>
              </a:rPr>
              <a:t>(Attack buffer)</a:t>
            </a:r>
            <a:endParaRPr kumimoji="1" lang="zh-CN" altLang="en-US" dirty="0">
              <a:ea typeface="Bangla MN" charset="0"/>
              <a:cs typeface="Bangla MN" charset="0"/>
            </a:endParaRP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ea typeface="DengXian" charset="-122"/>
                <a:cs typeface="DengXian" charset="-122"/>
              </a:rPr>
              <a:t>Meltdown</a:t>
            </a:r>
          </a:p>
        </p:txBody>
      </p:sp>
      <p:graphicFrame>
        <p:nvGraphicFramePr>
          <p:cNvPr id="46" name="表格 45"/>
          <p:cNvGraphicFramePr>
            <a:graphicFrameLocks noGrp="1"/>
          </p:cNvGraphicFramePr>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r>
                        <a:rPr lang="en-US" altLang="zh-CN" sz="900" b="1" dirty="0" err="1">
                          <a:solidFill>
                            <a:schemeClr val="tx1"/>
                          </a:solidFill>
                        </a:rPr>
                        <a:t>buf</a:t>
                      </a:r>
                      <a:r>
                        <a:rPr lang="en-US" altLang="zh-CN" sz="900" b="1" dirty="0">
                          <a:solidFill>
                            <a:schemeClr val="tx1"/>
                          </a:solidFill>
                        </a:rPr>
                        <a:t>[1]</a:t>
                      </a:r>
                      <a:endParaRPr lang="zh-CN" altLang="en-US" sz="900" b="1"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graphicFrame>
        <p:nvGraphicFramePr>
          <p:cNvPr id="48" name="表格 47"/>
          <p:cNvGraphicFramePr>
            <a:graphicFrameLocks noGrp="1"/>
          </p:cNvGraphicFramePr>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9050" cap="flat" cmpd="sng" algn="ctr">
                      <a:solidFill>
                        <a:srgbClr val="FF006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353445"/>
            <a:ext cx="1986832" cy="307777"/>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b="1" dirty="0" err="1">
                <a:ea typeface="Bangla MN" charset="0"/>
                <a:cs typeface="Bangla MN" charset="0"/>
              </a:rPr>
              <a:t>buf</a:t>
            </a:r>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a:t>
            </a:r>
            <a:r>
              <a:rPr kumimoji="1" lang="en-US" altLang="zh-CN" sz="1400" dirty="0" err="1">
                <a:ea typeface="Bangla MN" charset="0"/>
                <a:cs typeface="Bangla MN" charset="0"/>
              </a:rPr>
              <a:t>rbx</a:t>
            </a:r>
            <a:endParaRPr kumimoji="1" lang="en-US" altLang="zh-CN" sz="1400" dirty="0">
              <a:ea typeface="Bangla MN" charset="0"/>
              <a:cs typeface="Bangla MN" charset="0"/>
            </a:endParaRPr>
          </a:p>
        </p:txBody>
      </p:sp>
      <p:sp>
        <p:nvSpPr>
          <p:cNvPr id="44" name="文本框 43"/>
          <p:cNvSpPr txBox="1"/>
          <p:nvPr/>
        </p:nvSpPr>
        <p:spPr>
          <a:xfrm>
            <a:off x="6084822" y="2353445"/>
            <a:ext cx="1439506" cy="307777"/>
          </a:xfrm>
          <a:prstGeom prst="rect">
            <a:avLst/>
          </a:prstGeom>
          <a:noFill/>
        </p:spPr>
        <p:txBody>
          <a:bodyPr wrap="square" rtlCol="0">
            <a:spAutoFit/>
          </a:bodyPr>
          <a:lstStyle/>
          <a:p>
            <a:r>
              <a:rPr kumimoji="1" lang="en-US" altLang="zh-CN" sz="1400" dirty="0">
                <a:ea typeface="Bangla MN" charset="0"/>
                <a:cs typeface="Bangla MN" charset="0"/>
                <a:sym typeface="Wingdings"/>
              </a:rPr>
              <a:t>Access </a:t>
            </a:r>
            <a:r>
              <a:rPr kumimoji="1" lang="en-US" altLang="zh-CN" sz="1400" b="1" dirty="0" err="1">
                <a:effectLst>
                  <a:outerShdw blurRad="63500" sx="102000" sy="102000" algn="ctr" rotWithShape="0">
                    <a:prstClr val="black">
                      <a:alpha val="40000"/>
                    </a:prstClr>
                  </a:outerShdw>
                </a:effectLst>
                <a:ea typeface="Bangla MN" charset="0"/>
                <a:cs typeface="Bangla MN" charset="0"/>
                <a:sym typeface="Wingdings"/>
              </a:rPr>
              <a:t>buf</a:t>
            </a:r>
            <a:r>
              <a:rPr kumimoji="1" lang="en-US" altLang="zh-CN" sz="1400" b="1" dirty="0">
                <a:effectLst>
                  <a:outerShdw blurRad="63500" sx="102000" sy="102000" algn="ctr" rotWithShape="0">
                    <a:prstClr val="black">
                      <a:alpha val="40000"/>
                    </a:prstClr>
                  </a:outerShdw>
                </a:effectLst>
                <a:ea typeface="Bangla MN" charset="0"/>
                <a:cs typeface="Bangla MN" charset="0"/>
                <a:sym typeface="Wingdings"/>
              </a:rPr>
              <a:t>[1]</a:t>
            </a:r>
            <a:endParaRPr kumimoji="1" lang="en-US" altLang="zh-CN" sz="1400" dirty="0">
              <a:ea typeface="Bangla MN" charset="0"/>
              <a:cs typeface="Bangla MN" charset="0"/>
              <a:sym typeface="Wingdings"/>
            </a:endParaRPr>
          </a:p>
        </p:txBody>
      </p:sp>
      <p:cxnSp>
        <p:nvCxnSpPr>
          <p:cNvPr id="47" name="直线箭头连接符 46"/>
          <p:cNvCxnSpPr/>
          <p:nvPr/>
        </p:nvCxnSpPr>
        <p:spPr>
          <a:xfrm>
            <a:off x="6283871" y="45503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800310" y="2828750"/>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3</a:t>
            </a:r>
            <a:endParaRPr kumimoji="1" lang="zh-CN" altLang="en-US" b="1" dirty="0">
              <a:solidFill>
                <a:srgbClr val="FF0066"/>
              </a:solidFill>
              <a:ea typeface="Bangla MN" charset="0"/>
              <a:cs typeface="Bangla MN" charset="0"/>
            </a:endParaRPr>
          </a:p>
        </p:txBody>
      </p:sp>
      <p:sp>
        <p:nvSpPr>
          <p:cNvPr id="54" name="文本框 53"/>
          <p:cNvSpPr txBox="1"/>
          <p:nvPr/>
        </p:nvSpPr>
        <p:spPr>
          <a:xfrm>
            <a:off x="1719747" y="2938834"/>
            <a:ext cx="1772272" cy="307777"/>
          </a:xfrm>
          <a:prstGeom prst="rect">
            <a:avLst/>
          </a:prstGeom>
          <a:noFill/>
        </p:spPr>
        <p:txBody>
          <a:bodyPr wrap="square" rtlCol="0">
            <a:spAutoFit/>
          </a:bodyPr>
          <a:lstStyle/>
          <a:p>
            <a:pPr algn="ctr"/>
            <a:r>
              <a:rPr kumimoji="1" lang="en-US" altLang="zh-CN" sz="1400" dirty="0">
                <a:solidFill>
                  <a:srgbClr val="FF0066"/>
                </a:solidFill>
                <a:ea typeface="Bangla MN" charset="0"/>
                <a:cs typeface="Bangla MN" charset="0"/>
              </a:rPr>
              <a:t>Exception</a:t>
            </a:r>
          </a:p>
        </p:txBody>
      </p:sp>
      <p:cxnSp>
        <p:nvCxnSpPr>
          <p:cNvPr id="59" name="直线箭头连接符 58"/>
          <p:cNvCxnSpPr/>
          <p:nvPr/>
        </p:nvCxnSpPr>
        <p:spPr>
          <a:xfrm>
            <a:off x="3218656" y="3092721"/>
            <a:ext cx="633264"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2913129"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8356" y="4533751"/>
            <a:ext cx="1322811" cy="430887"/>
          </a:xfrm>
          <a:prstGeom prst="rect">
            <a:avLst/>
          </a:prstGeom>
          <a:noFill/>
        </p:spPr>
        <p:txBody>
          <a:bodyPr wrap="square" rtlCol="0">
            <a:spAutoFit/>
          </a:bodyPr>
          <a:lstStyle/>
          <a:p>
            <a:pPr algn="ctr"/>
            <a:r>
              <a:rPr kumimoji="1" lang="en-US" altLang="zh-CN" sz="1100" i="1" dirty="0">
                <a:ea typeface="Bangla MN" charset="0"/>
                <a:cs typeface="Bangla MN" charset="0"/>
              </a:rPr>
              <a:t>Access </a:t>
            </a:r>
          </a:p>
          <a:p>
            <a:pPr algn="ct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p:txBody>
      </p:sp>
      <p:cxnSp>
        <p:nvCxnSpPr>
          <p:cNvPr id="50" name="直线箭头连接符 49"/>
          <p:cNvCxnSpPr/>
          <p:nvPr/>
        </p:nvCxnSpPr>
        <p:spPr>
          <a:xfrm>
            <a:off x="4965942"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4965942" y="4441676"/>
            <a:ext cx="633264"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661014" y="4533751"/>
            <a:ext cx="1322811" cy="430887"/>
          </a:xfrm>
          <a:prstGeom prst="rect">
            <a:avLst/>
          </a:prstGeom>
          <a:noFill/>
        </p:spPr>
        <p:txBody>
          <a:bodyPr wrap="square" rtlCol="0">
            <a:spAutoFit/>
          </a:bodyPr>
          <a:lstStyle/>
          <a:p>
            <a:pPr algn="ctr"/>
            <a:r>
              <a:rPr kumimoji="1" lang="en-US" altLang="zh-CN" sz="1100" i="1" dirty="0">
                <a:solidFill>
                  <a:srgbClr val="FF0066"/>
                </a:solidFill>
                <a:ea typeface="Bangla MN" charset="0"/>
                <a:cs typeface="Bangla MN" charset="0"/>
              </a:rPr>
              <a:t>Fill </a:t>
            </a: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a:p>
            <a:pPr algn="ctr"/>
            <a:r>
              <a:rPr kumimoji="1" lang="en-US" altLang="zh-CN" sz="1100" i="1" dirty="0">
                <a:solidFill>
                  <a:srgbClr val="FF0066"/>
                </a:solidFill>
                <a:ea typeface="Bangla MN" charset="0"/>
                <a:cs typeface="Bangla MN" charset="0"/>
              </a:rPr>
              <a:t>to cache</a:t>
            </a:r>
          </a:p>
        </p:txBody>
      </p:sp>
      <p:sp>
        <p:nvSpPr>
          <p:cNvPr id="57" name="椭圆 56"/>
          <p:cNvSpPr/>
          <p:nvPr/>
        </p:nvSpPr>
        <p:spPr>
          <a:xfrm>
            <a:off x="3119096" y="4255405"/>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58" name="椭圆 57"/>
          <p:cNvSpPr/>
          <p:nvPr/>
        </p:nvSpPr>
        <p:spPr>
          <a:xfrm>
            <a:off x="5148064" y="4293518"/>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Tree>
    <p:extLst>
      <p:ext uri="{BB962C8B-B14F-4D97-AF65-F5344CB8AC3E}">
        <p14:creationId xmlns:p14="http://schemas.microsoft.com/office/powerpoint/2010/main" val="541706317"/>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animBg="1"/>
      <p:bldP spid="5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bg1">
                <a:lumMod val="8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lumMod val="85000"/>
                </a:schemeClr>
              </a:solidFill>
              <a:ea typeface="Bangla MN" charset="0"/>
              <a:cs typeface="Bangla MN" charset="0"/>
            </a:endParaRPr>
          </a:p>
        </p:txBody>
      </p:sp>
      <p:sp>
        <p:nvSpPr>
          <p:cNvPr id="55" name="文本框 54"/>
          <p:cNvSpPr txBox="1"/>
          <p:nvPr/>
        </p:nvSpPr>
        <p:spPr>
          <a:xfrm>
            <a:off x="3995937" y="2785492"/>
            <a:ext cx="1958897" cy="523220"/>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sym typeface="Wingdings"/>
              </a:rPr>
              <a:t>Rollback status </a:t>
            </a:r>
          </a:p>
          <a:p>
            <a:pPr algn="ctr"/>
            <a:r>
              <a:rPr kumimoji="1" lang="en-US" altLang="zh-CN" sz="1400" dirty="0">
                <a:solidFill>
                  <a:schemeClr val="bg1">
                    <a:lumMod val="85000"/>
                  </a:schemeClr>
                </a:solidFill>
                <a:ea typeface="Bangla MN" charset="0"/>
                <a:cs typeface="Bangla MN" charset="0"/>
                <a:sym typeface="Wingdings"/>
              </a:rPr>
              <a:t>w/o cache status!</a:t>
            </a: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mn-lt"/>
              </a:rPr>
              <a:t>Meltdown</a:t>
            </a:r>
            <a:endParaRPr lang="zh-TW" altLang="en-US"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ea typeface="DengXian" charset="-122"/>
                <a:cs typeface="DengXian" charset="-122"/>
              </a:rPr>
              <a:t>key </a:t>
            </a:r>
            <a:r>
              <a:rPr kumimoji="1" lang="en-US" altLang="zh-CN" sz="1200" b="1" dirty="0">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alphaModFix amt="14000"/>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solidFill>
                  <a:schemeClr val="bg1">
                    <a:lumMod val="85000"/>
                  </a:schemeClr>
                </a:solidFill>
                <a:ea typeface="Bangla MN" charset="0"/>
                <a:cs typeface="Bangla MN" charset="0"/>
              </a:rPr>
              <a:t>CPU</a:t>
            </a:r>
            <a:endParaRPr kumimoji="1" lang="zh-CN" altLang="en-US" sz="1400" b="1" dirty="0">
              <a:solidFill>
                <a:schemeClr val="bg1">
                  <a:lumMod val="85000"/>
                </a:schemeClr>
              </a:solidFill>
              <a:ea typeface="Bangla MN" charset="0"/>
              <a:cs typeface="Bangla MN" charset="0"/>
            </a:endParaRPr>
          </a:p>
        </p:txBody>
      </p:sp>
      <p:cxnSp>
        <p:nvCxnSpPr>
          <p:cNvPr id="19" name="直线连接符 18"/>
          <p:cNvCxnSpPr/>
          <p:nvPr/>
        </p:nvCxnSpPr>
        <p:spPr>
          <a:xfrm>
            <a:off x="6012160" y="15052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1849389"/>
            <a:ext cx="1986832" cy="307777"/>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rPr>
              <a:t>Load </a:t>
            </a:r>
            <a:r>
              <a:rPr kumimoji="1" lang="en-US" altLang="zh-CN" sz="1400" b="1" dirty="0">
                <a:solidFill>
                  <a:schemeClr val="bg1">
                    <a:lumMod val="85000"/>
                  </a:schemeClr>
                </a:solidFill>
                <a:ea typeface="Bangla MN" charset="0"/>
                <a:cs typeface="Bangla MN" charset="0"/>
              </a:rPr>
              <a:t>key</a:t>
            </a:r>
            <a:r>
              <a:rPr kumimoji="1" lang="en-US" altLang="zh-CN" sz="1400" dirty="0">
                <a:solidFill>
                  <a:schemeClr val="bg1">
                    <a:lumMod val="85000"/>
                  </a:schemeClr>
                </a:solidFill>
                <a:ea typeface="Bangla MN" charset="0"/>
                <a:cs typeface="Bangla MN" charset="0"/>
              </a:rPr>
              <a:t>, %</a:t>
            </a:r>
            <a:r>
              <a:rPr kumimoji="1" lang="en-US" altLang="zh-CN" sz="1400" dirty="0" err="1">
                <a:solidFill>
                  <a:schemeClr val="bg1">
                    <a:lumMod val="85000"/>
                  </a:schemeClr>
                </a:solidFill>
                <a:ea typeface="Bangla MN" charset="0"/>
                <a:cs typeface="Bangla MN" charset="0"/>
              </a:rPr>
              <a:t>rax</a:t>
            </a:r>
            <a:endParaRPr kumimoji="1" lang="en-US" altLang="zh-CN" sz="1400" dirty="0">
              <a:solidFill>
                <a:schemeClr val="bg1">
                  <a:lumMod val="85000"/>
                </a:schemeClr>
              </a:solidFill>
              <a:ea typeface="Bangla MN" charset="0"/>
              <a:cs typeface="Bangla MN" charset="0"/>
            </a:endParaRPr>
          </a:p>
        </p:txBody>
      </p:sp>
      <p:sp>
        <p:nvSpPr>
          <p:cNvPr id="21" name="文本框 20"/>
          <p:cNvSpPr txBox="1"/>
          <p:nvPr/>
        </p:nvSpPr>
        <p:spPr>
          <a:xfrm>
            <a:off x="6084822" y="1849389"/>
            <a:ext cx="1439506" cy="307777"/>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rPr>
              <a:t>%</a:t>
            </a:r>
            <a:r>
              <a:rPr kumimoji="1" lang="en-US" altLang="zh-CN" sz="1400" dirty="0" err="1">
                <a:solidFill>
                  <a:schemeClr val="bg1">
                    <a:lumMod val="85000"/>
                  </a:schemeClr>
                </a:solidFill>
                <a:ea typeface="Bangla MN" charset="0"/>
                <a:cs typeface="Bangla MN" charset="0"/>
              </a:rPr>
              <a:t>rax</a:t>
            </a:r>
            <a:r>
              <a:rPr kumimoji="1" lang="en-US" altLang="zh-CN" sz="1400" dirty="0">
                <a:solidFill>
                  <a:schemeClr val="bg1">
                    <a:lumMod val="85000"/>
                  </a:schemeClr>
                </a:solidFill>
                <a:ea typeface="Bangla MN" charset="0"/>
                <a:cs typeface="Bangla MN" charset="0"/>
              </a:rPr>
              <a:t> = </a:t>
            </a:r>
            <a:r>
              <a:rPr kumimoji="1" lang="en-US" altLang="zh-CN" sz="1400" b="1" dirty="0">
                <a:solidFill>
                  <a:schemeClr val="bg1">
                    <a:lumMod val="85000"/>
                  </a:schemeClr>
                </a:solidFill>
                <a:ea typeface="Bangla MN" charset="0"/>
                <a:cs typeface="Bangla MN" charset="0"/>
              </a:rPr>
              <a:t>1</a:t>
            </a:r>
            <a:endParaRPr kumimoji="1" lang="en-US" altLang="zh-CN" sz="1400" dirty="0">
              <a:solidFill>
                <a:schemeClr val="bg1">
                  <a:lumMod val="85000"/>
                </a:schemeClr>
              </a:solidFill>
              <a:ea typeface="Bangla MN" charset="0"/>
              <a:cs typeface="Bangla MN" charset="0"/>
              <a:sym typeface="Wingdings"/>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Instruction</a:t>
            </a:r>
            <a:endParaRPr kumimoji="1" lang="zh-CN" altLang="en-US" sz="1400" dirty="0">
              <a:solidFill>
                <a:schemeClr val="bg1">
                  <a:lumMod val="85000"/>
                </a:schemeClr>
              </a:solidFill>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Effect</a:t>
            </a:r>
            <a:endParaRPr kumimoji="1" lang="zh-CN" altLang="en-US" sz="1400" dirty="0">
              <a:solidFill>
                <a:schemeClr val="bg1">
                  <a:lumMod val="85000"/>
                </a:schemeClr>
              </a:solidFill>
              <a:ea typeface="Bangla MN" charset="0"/>
              <a:cs typeface="Bangla MN" charset="0"/>
            </a:endParaRPr>
          </a:p>
        </p:txBody>
      </p:sp>
      <p:sp>
        <p:nvSpPr>
          <p:cNvPr id="24" name="文本框 23"/>
          <p:cNvSpPr txBox="1"/>
          <p:nvPr/>
        </p:nvSpPr>
        <p:spPr>
          <a:xfrm>
            <a:off x="2149684" y="2253018"/>
            <a:ext cx="1126169" cy="523220"/>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Reorder</a:t>
            </a:r>
          </a:p>
          <a:p>
            <a:pPr algn="ctr"/>
            <a:r>
              <a:rPr kumimoji="1" lang="en-US" altLang="zh-CN" sz="1400" dirty="0">
                <a:solidFill>
                  <a:schemeClr val="bg1">
                    <a:lumMod val="85000"/>
                  </a:schemeClr>
                </a:solidFill>
                <a:ea typeface="Bangla MN" charset="0"/>
                <a:cs typeface="Bangla MN" charset="0"/>
              </a:rPr>
              <a:t>Execution</a:t>
            </a:r>
            <a:endParaRPr kumimoji="1" lang="zh-CN" altLang="en-US" sz="1400" dirty="0">
              <a:solidFill>
                <a:schemeClr val="bg1">
                  <a:lumMod val="85000"/>
                </a:schemeClr>
              </a:solidFill>
              <a:ea typeface="Bangla MN" charset="0"/>
              <a:cs typeface="Bangla MN" charset="0"/>
            </a:endParaRPr>
          </a:p>
        </p:txBody>
      </p:sp>
      <p:cxnSp>
        <p:nvCxnSpPr>
          <p:cNvPr id="25" name="直线箭头连接符 24"/>
          <p:cNvCxnSpPr/>
          <p:nvPr/>
        </p:nvCxnSpPr>
        <p:spPr>
          <a:xfrm>
            <a:off x="3361254" y="2209428"/>
            <a:ext cx="0" cy="72554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209428"/>
            <a:ext cx="1888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1849389"/>
            <a:ext cx="1602154" cy="307777"/>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Permission Error!</a:t>
            </a:r>
            <a:endParaRPr kumimoji="1" lang="zh-CN" altLang="en-US" sz="1400" dirty="0">
              <a:solidFill>
                <a:schemeClr val="bg1">
                  <a:lumMod val="85000"/>
                </a:schemeClr>
              </a:solidFill>
              <a:ea typeface="Bangla MN" charset="0"/>
              <a:cs typeface="Bangla MN" charset="0"/>
            </a:endParaRPr>
          </a:p>
        </p:txBody>
      </p:sp>
      <p:sp>
        <p:nvSpPr>
          <p:cNvPr id="28" name="椭圆 27"/>
          <p:cNvSpPr/>
          <p:nvPr/>
        </p:nvSpPr>
        <p:spPr>
          <a:xfrm>
            <a:off x="3707904" y="1893193"/>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chemeClr val="bg1">
                    <a:lumMod val="85000"/>
                  </a:schemeClr>
                </a:solidFill>
                <a:ea typeface="Bangla MN" charset="0"/>
                <a:cs typeface="Bangla MN" charset="0"/>
              </a:rPr>
              <a:t>1</a:t>
            </a:r>
            <a:endParaRPr kumimoji="1" lang="zh-CN" altLang="en-US" b="1" dirty="0">
              <a:solidFill>
                <a:schemeClr val="bg1">
                  <a:lumMod val="85000"/>
                </a:schemeClr>
              </a:solidFill>
              <a:ea typeface="Bangla MN" charset="0"/>
              <a:cs typeface="Bangla MN" charset="0"/>
            </a:endParaRPr>
          </a:p>
        </p:txBody>
      </p:sp>
      <p:sp>
        <p:nvSpPr>
          <p:cNvPr id="29" name="椭圆 28"/>
          <p:cNvSpPr/>
          <p:nvPr/>
        </p:nvSpPr>
        <p:spPr>
          <a:xfrm>
            <a:off x="3707904" y="2397249"/>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chemeClr val="bg1">
                    <a:lumMod val="85000"/>
                  </a:schemeClr>
                </a:solidFill>
                <a:ea typeface="Bangla MN" charset="0"/>
                <a:cs typeface="Bangla MN" charset="0"/>
              </a:rPr>
              <a:t>2</a:t>
            </a:r>
            <a:endParaRPr kumimoji="1" lang="zh-CN" altLang="en-US" b="1" dirty="0">
              <a:solidFill>
                <a:schemeClr val="bg1">
                  <a:lumMod val="85000"/>
                </a:schemeClr>
              </a:solidFill>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ea typeface="Bangla MN" charset="0"/>
                <a:cs typeface="Bangla MN" charset="0"/>
              </a:rPr>
              <a:t>Cache</a:t>
            </a:r>
            <a:endParaRPr kumimoji="1" lang="zh-CN" altLang="en-US" sz="1400" b="1" dirty="0">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ea typeface="Bangla MN" charset="0"/>
                <a:cs typeface="Bangla MN" charset="0"/>
              </a:rPr>
              <a:t>Memory</a:t>
            </a:r>
            <a:r>
              <a:rPr kumimoji="1" lang="zh-CN" altLang="en-US" sz="1400" b="1" dirty="0">
                <a:ea typeface="Bangla MN" charset="0"/>
                <a:cs typeface="Bangla MN" charset="0"/>
              </a:rPr>
              <a:t> </a:t>
            </a:r>
          </a:p>
        </p:txBody>
      </p:sp>
      <p:sp>
        <p:nvSpPr>
          <p:cNvPr id="39" name="文本框 38"/>
          <p:cNvSpPr txBox="1"/>
          <p:nvPr/>
        </p:nvSpPr>
        <p:spPr>
          <a:xfrm>
            <a:off x="5508105" y="4749232"/>
            <a:ext cx="1551535" cy="492443"/>
          </a:xfrm>
          <a:prstGeom prst="rect">
            <a:avLst/>
          </a:prstGeom>
          <a:noFill/>
        </p:spPr>
        <p:txBody>
          <a:bodyPr wrap="square" rtlCol="0">
            <a:spAutoFit/>
          </a:bodyPr>
          <a:lstStyle/>
          <a:p>
            <a:pPr algn="ctr"/>
            <a:r>
              <a:rPr kumimoji="1" lang="en-US" altLang="zh-CN" sz="1400" b="1" dirty="0" err="1">
                <a:ea typeface="Bangla MN" charset="0"/>
                <a:cs typeface="Bangla MN" charset="0"/>
              </a:rPr>
              <a:t>buf</a:t>
            </a:r>
            <a:r>
              <a:rPr kumimoji="1" lang="en-US" altLang="zh-CN" sz="1400" b="1" dirty="0">
                <a:ea typeface="Bangla MN" charset="0"/>
                <a:cs typeface="Bangla MN" charset="0"/>
              </a:rPr>
              <a:t> </a:t>
            </a:r>
          </a:p>
          <a:p>
            <a:pPr algn="ctr"/>
            <a:r>
              <a:rPr kumimoji="1" lang="en-US" altLang="zh-CN" sz="1200" dirty="0">
                <a:ea typeface="Bangla MN" charset="0"/>
                <a:cs typeface="Bangla MN" charset="0"/>
              </a:rPr>
              <a:t>(Attack buffer)</a:t>
            </a:r>
            <a:endParaRPr kumimoji="1" lang="zh-CN" altLang="en-US" dirty="0">
              <a:ea typeface="Bangla MN" charset="0"/>
              <a:cs typeface="Bangla MN" charset="0"/>
            </a:endParaRP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ea typeface="DengXian" charset="-122"/>
                <a:cs typeface="DengXian" charset="-122"/>
              </a:rPr>
              <a:t>Meltdown</a:t>
            </a:r>
          </a:p>
        </p:txBody>
      </p:sp>
      <p:graphicFrame>
        <p:nvGraphicFramePr>
          <p:cNvPr id="46" name="表格 45"/>
          <p:cNvGraphicFramePr>
            <a:graphicFrameLocks noGrp="1"/>
          </p:cNvGraphicFramePr>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r>
                        <a:rPr lang="en-US" altLang="zh-CN" sz="900" b="1" dirty="0" err="1">
                          <a:solidFill>
                            <a:schemeClr val="tx1"/>
                          </a:solidFill>
                        </a:rPr>
                        <a:t>buf</a:t>
                      </a:r>
                      <a:r>
                        <a:rPr lang="en-US" altLang="zh-CN" sz="900" b="1" dirty="0">
                          <a:solidFill>
                            <a:schemeClr val="tx1"/>
                          </a:solidFill>
                        </a:rPr>
                        <a:t>[1]</a:t>
                      </a:r>
                      <a:endParaRPr lang="zh-CN" altLang="en-US" sz="900" b="1"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graphicFrame>
        <p:nvGraphicFramePr>
          <p:cNvPr id="48" name="表格 47"/>
          <p:cNvGraphicFramePr>
            <a:graphicFrameLocks noGrp="1"/>
          </p:cNvGraphicFramePr>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9050" cap="flat" cmpd="sng" algn="ctr">
                      <a:solidFill>
                        <a:srgbClr val="FF006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353445"/>
            <a:ext cx="1986832" cy="307777"/>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rPr>
              <a:t>Load </a:t>
            </a:r>
            <a:r>
              <a:rPr kumimoji="1" lang="en-US" altLang="zh-CN" sz="1400" b="1" dirty="0" err="1">
                <a:solidFill>
                  <a:schemeClr val="bg1">
                    <a:lumMod val="85000"/>
                  </a:schemeClr>
                </a:solidFill>
                <a:ea typeface="Bangla MN" charset="0"/>
                <a:cs typeface="Bangla MN" charset="0"/>
              </a:rPr>
              <a:t>buf</a:t>
            </a:r>
            <a:r>
              <a:rPr kumimoji="1" lang="en-US" altLang="zh-CN" sz="1400" dirty="0">
                <a:solidFill>
                  <a:schemeClr val="bg1">
                    <a:lumMod val="85000"/>
                  </a:schemeClr>
                </a:solidFill>
                <a:ea typeface="Bangla MN" charset="0"/>
                <a:cs typeface="Bangla MN" charset="0"/>
              </a:rPr>
              <a:t>[%</a:t>
            </a:r>
            <a:r>
              <a:rPr kumimoji="1" lang="en-US" altLang="zh-CN" sz="1400" dirty="0" err="1">
                <a:solidFill>
                  <a:schemeClr val="bg1">
                    <a:lumMod val="85000"/>
                  </a:schemeClr>
                </a:solidFill>
                <a:ea typeface="Bangla MN" charset="0"/>
                <a:cs typeface="Bangla MN" charset="0"/>
              </a:rPr>
              <a:t>rax</a:t>
            </a:r>
            <a:r>
              <a:rPr kumimoji="1" lang="en-US" altLang="zh-CN" sz="1400" dirty="0">
                <a:solidFill>
                  <a:schemeClr val="bg1">
                    <a:lumMod val="85000"/>
                  </a:schemeClr>
                </a:solidFill>
                <a:ea typeface="Bangla MN" charset="0"/>
                <a:cs typeface="Bangla MN" charset="0"/>
              </a:rPr>
              <a:t>], %</a:t>
            </a:r>
            <a:r>
              <a:rPr kumimoji="1" lang="en-US" altLang="zh-CN" sz="1400" dirty="0" err="1">
                <a:solidFill>
                  <a:schemeClr val="bg1">
                    <a:lumMod val="85000"/>
                  </a:schemeClr>
                </a:solidFill>
                <a:ea typeface="Bangla MN" charset="0"/>
                <a:cs typeface="Bangla MN" charset="0"/>
              </a:rPr>
              <a:t>rbx</a:t>
            </a:r>
            <a:endParaRPr kumimoji="1" lang="en-US" altLang="zh-CN" sz="1400" dirty="0">
              <a:solidFill>
                <a:schemeClr val="bg1">
                  <a:lumMod val="85000"/>
                </a:schemeClr>
              </a:solidFill>
              <a:ea typeface="Bangla MN" charset="0"/>
              <a:cs typeface="Bangla MN" charset="0"/>
            </a:endParaRPr>
          </a:p>
        </p:txBody>
      </p:sp>
      <p:sp>
        <p:nvSpPr>
          <p:cNvPr id="44" name="文本框 43"/>
          <p:cNvSpPr txBox="1"/>
          <p:nvPr/>
        </p:nvSpPr>
        <p:spPr>
          <a:xfrm>
            <a:off x="6084822" y="2353445"/>
            <a:ext cx="1439506" cy="307777"/>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sym typeface="Wingdings"/>
              </a:rPr>
              <a:t>Access </a:t>
            </a:r>
            <a:r>
              <a:rPr kumimoji="1" lang="en-US" altLang="zh-CN" sz="1400" b="1" dirty="0" err="1">
                <a:solidFill>
                  <a:schemeClr val="bg1">
                    <a:lumMod val="85000"/>
                  </a:schemeClr>
                </a:solidFill>
                <a:ea typeface="Bangla MN" charset="0"/>
                <a:cs typeface="Bangla MN" charset="0"/>
                <a:sym typeface="Wingdings"/>
              </a:rPr>
              <a:t>buf</a:t>
            </a:r>
            <a:r>
              <a:rPr kumimoji="1" lang="en-US" altLang="zh-CN" sz="1400" b="1" dirty="0">
                <a:solidFill>
                  <a:schemeClr val="bg1">
                    <a:lumMod val="85000"/>
                  </a:schemeClr>
                </a:solidFill>
                <a:ea typeface="Bangla MN" charset="0"/>
                <a:cs typeface="Bangla MN" charset="0"/>
                <a:sym typeface="Wingdings"/>
              </a:rPr>
              <a:t>[1</a:t>
            </a:r>
            <a:r>
              <a:rPr kumimoji="1" lang="en-US" altLang="zh-CN" sz="1400" b="1" dirty="0">
                <a:solidFill>
                  <a:schemeClr val="bg1">
                    <a:lumMod val="85000"/>
                  </a:schemeClr>
                </a:solidFill>
                <a:effectLst>
                  <a:outerShdw blurRad="63500" sx="102000" sy="102000" algn="ctr" rotWithShape="0">
                    <a:prstClr val="black">
                      <a:alpha val="40000"/>
                    </a:prstClr>
                  </a:outerShdw>
                </a:effectLst>
                <a:ea typeface="Bangla MN" charset="0"/>
                <a:cs typeface="Bangla MN" charset="0"/>
                <a:sym typeface="Wingdings"/>
              </a:rPr>
              <a:t>]</a:t>
            </a:r>
            <a:endParaRPr kumimoji="1" lang="en-US" altLang="zh-CN" sz="1400" dirty="0">
              <a:solidFill>
                <a:schemeClr val="bg1">
                  <a:lumMod val="85000"/>
                </a:schemeClr>
              </a:solidFill>
              <a:ea typeface="Bangla MN" charset="0"/>
              <a:cs typeface="Bangla MN" charset="0"/>
              <a:sym typeface="Wingdings"/>
            </a:endParaRPr>
          </a:p>
        </p:txBody>
      </p:sp>
      <p:cxnSp>
        <p:nvCxnSpPr>
          <p:cNvPr id="47" name="直线箭头连接符 46"/>
          <p:cNvCxnSpPr/>
          <p:nvPr/>
        </p:nvCxnSpPr>
        <p:spPr>
          <a:xfrm>
            <a:off x="6283871" y="45503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800310" y="2828750"/>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chemeClr val="bg1">
                    <a:lumMod val="85000"/>
                  </a:schemeClr>
                </a:solidFill>
                <a:ea typeface="Bangla MN" charset="0"/>
                <a:cs typeface="Bangla MN" charset="0"/>
              </a:rPr>
              <a:t>3</a:t>
            </a:r>
            <a:endParaRPr kumimoji="1" lang="zh-CN" altLang="en-US" b="1" dirty="0">
              <a:solidFill>
                <a:schemeClr val="bg1">
                  <a:lumMod val="85000"/>
                </a:schemeClr>
              </a:solidFill>
              <a:ea typeface="Bangla MN" charset="0"/>
              <a:cs typeface="Bangla MN" charset="0"/>
            </a:endParaRPr>
          </a:p>
        </p:txBody>
      </p:sp>
      <p:cxnSp>
        <p:nvCxnSpPr>
          <p:cNvPr id="45" name="直线箭头连接符 44"/>
          <p:cNvCxnSpPr/>
          <p:nvPr/>
        </p:nvCxnSpPr>
        <p:spPr>
          <a:xfrm>
            <a:off x="2913129"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8356" y="4533751"/>
            <a:ext cx="1322811" cy="430887"/>
          </a:xfrm>
          <a:prstGeom prst="rect">
            <a:avLst/>
          </a:prstGeom>
          <a:noFill/>
        </p:spPr>
        <p:txBody>
          <a:bodyPr wrap="square" rtlCol="0">
            <a:spAutoFit/>
          </a:bodyPr>
          <a:lstStyle/>
          <a:p>
            <a:pPr algn="ctr"/>
            <a:r>
              <a:rPr kumimoji="1" lang="en-US" altLang="zh-CN" sz="1100" i="1" dirty="0">
                <a:ea typeface="Bangla MN" charset="0"/>
                <a:cs typeface="Bangla MN" charset="0"/>
              </a:rPr>
              <a:t>Access </a:t>
            </a:r>
          </a:p>
          <a:p>
            <a:pPr algn="ct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p:txBody>
      </p:sp>
      <p:cxnSp>
        <p:nvCxnSpPr>
          <p:cNvPr id="50" name="直线箭头连接符 49"/>
          <p:cNvCxnSpPr/>
          <p:nvPr/>
        </p:nvCxnSpPr>
        <p:spPr>
          <a:xfrm>
            <a:off x="4965942"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4965942" y="4441676"/>
            <a:ext cx="633264"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661014" y="4533751"/>
            <a:ext cx="1322811" cy="430887"/>
          </a:xfrm>
          <a:prstGeom prst="rect">
            <a:avLst/>
          </a:prstGeom>
          <a:noFill/>
        </p:spPr>
        <p:txBody>
          <a:bodyPr wrap="square" rtlCol="0">
            <a:spAutoFit/>
          </a:bodyPr>
          <a:lstStyle/>
          <a:p>
            <a:pPr algn="ctr"/>
            <a:r>
              <a:rPr kumimoji="1" lang="en-US" altLang="zh-CN" sz="1100" i="1" dirty="0">
                <a:solidFill>
                  <a:srgbClr val="FF0066"/>
                </a:solidFill>
                <a:ea typeface="Bangla MN" charset="0"/>
                <a:cs typeface="Bangla MN" charset="0"/>
              </a:rPr>
              <a:t>Fill </a:t>
            </a: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a:p>
            <a:pPr algn="ctr"/>
            <a:r>
              <a:rPr kumimoji="1" lang="en-US" altLang="zh-CN" sz="1100" i="1" dirty="0">
                <a:solidFill>
                  <a:srgbClr val="FF0066"/>
                </a:solidFill>
                <a:ea typeface="Bangla MN" charset="0"/>
                <a:cs typeface="Bangla MN" charset="0"/>
              </a:rPr>
              <a:t>to cache</a:t>
            </a:r>
          </a:p>
        </p:txBody>
      </p:sp>
      <p:sp>
        <p:nvSpPr>
          <p:cNvPr id="57" name="椭圆 56"/>
          <p:cNvSpPr/>
          <p:nvPr/>
        </p:nvSpPr>
        <p:spPr>
          <a:xfrm>
            <a:off x="3119096" y="4255405"/>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58" name="椭圆 57"/>
          <p:cNvSpPr/>
          <p:nvPr/>
        </p:nvSpPr>
        <p:spPr>
          <a:xfrm>
            <a:off x="5148064" y="4293518"/>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60" name="文本框 59"/>
          <p:cNvSpPr txBox="1"/>
          <p:nvPr/>
        </p:nvSpPr>
        <p:spPr>
          <a:xfrm>
            <a:off x="1719747" y="2938834"/>
            <a:ext cx="1772272" cy="307777"/>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Exception</a:t>
            </a:r>
          </a:p>
        </p:txBody>
      </p:sp>
      <p:cxnSp>
        <p:nvCxnSpPr>
          <p:cNvPr id="61" name="直线箭头连接符 60"/>
          <p:cNvCxnSpPr/>
          <p:nvPr/>
        </p:nvCxnSpPr>
        <p:spPr>
          <a:xfrm>
            <a:off x="3218656" y="3092721"/>
            <a:ext cx="6332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12"/>
          <p:cNvSpPr/>
          <p:nvPr/>
        </p:nvSpPr>
        <p:spPr>
          <a:xfrm>
            <a:off x="2257780" y="1980190"/>
            <a:ext cx="5076065" cy="888317"/>
          </a:xfrm>
          <a:prstGeom prst="roundRect">
            <a:avLst/>
          </a:prstGeom>
          <a:solidFill>
            <a:schemeClr val="bg1"/>
          </a:solidFill>
          <a:ln w="38100">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92075" algn="ctr">
              <a:buSzPct val="80000"/>
            </a:pPr>
            <a:r>
              <a:rPr kumimoji="1" lang="en-US" altLang="zh-CN" sz="2000" dirty="0">
                <a:solidFill>
                  <a:schemeClr val="tx1"/>
                </a:solidFill>
                <a:ea typeface="Bangla MN" charset="0"/>
                <a:cs typeface="Bangla MN" charset="0"/>
              </a:rPr>
              <a:t>Attacker finds that </a:t>
            </a:r>
            <a:r>
              <a:rPr kumimoji="1" lang="en-US" altLang="zh-CN" sz="2000" b="1" dirty="0" err="1">
                <a:solidFill>
                  <a:schemeClr val="tx1"/>
                </a:solidFill>
                <a:ea typeface="Bangla MN" charset="0"/>
                <a:cs typeface="Bangla MN" charset="0"/>
              </a:rPr>
              <a:t>buf</a:t>
            </a:r>
            <a:r>
              <a:rPr kumimoji="1" lang="en-US" altLang="zh-CN" sz="2000" b="1" dirty="0">
                <a:solidFill>
                  <a:schemeClr val="tx1"/>
                </a:solidFill>
                <a:ea typeface="Bangla MN" charset="0"/>
                <a:cs typeface="Bangla MN" charset="0"/>
              </a:rPr>
              <a:t>[1]</a:t>
            </a:r>
            <a:r>
              <a:rPr kumimoji="1" lang="en-US" altLang="zh-CN" sz="2000" dirty="0">
                <a:solidFill>
                  <a:schemeClr val="tx1"/>
                </a:solidFill>
                <a:ea typeface="Bangla MN" charset="0"/>
                <a:cs typeface="Bangla MN" charset="0"/>
              </a:rPr>
              <a:t> is in the </a:t>
            </a:r>
            <a:r>
              <a:rPr kumimoji="1" lang="en-US" altLang="zh-CN" sz="2000" b="1" dirty="0">
                <a:solidFill>
                  <a:schemeClr val="tx1"/>
                </a:solidFill>
                <a:ea typeface="Bangla MN" charset="0"/>
                <a:cs typeface="Bangla MN" charset="0"/>
              </a:rPr>
              <a:t>cache</a:t>
            </a:r>
            <a:r>
              <a:rPr kumimoji="1" lang="en-US" altLang="zh-CN" sz="2000" dirty="0">
                <a:solidFill>
                  <a:schemeClr val="tx1"/>
                </a:solidFill>
                <a:ea typeface="Bangla MN" charset="0"/>
                <a:cs typeface="Bangla MN" charset="0"/>
              </a:rPr>
              <a:t>, so that </a:t>
            </a:r>
            <a:r>
              <a:rPr kumimoji="1" lang="en-US" altLang="zh-CN" sz="2000" b="1" dirty="0">
                <a:solidFill>
                  <a:srgbClr val="FF0066"/>
                </a:solidFill>
                <a:effectLst>
                  <a:outerShdw blurRad="63500" sx="102000" sy="102000" algn="ctr" rotWithShape="0">
                    <a:prstClr val="black">
                      <a:alpha val="40000"/>
                    </a:prstClr>
                  </a:outerShdw>
                </a:effectLst>
                <a:ea typeface="Bangla MN" charset="0"/>
                <a:cs typeface="Bangla MN" charset="0"/>
              </a:rPr>
              <a:t>key equals to 1</a:t>
            </a:r>
            <a:r>
              <a:rPr kumimoji="1" lang="en-US" altLang="zh-CN" sz="2000" dirty="0">
                <a:solidFill>
                  <a:schemeClr val="tx1"/>
                </a:solidFill>
                <a:ea typeface="Bangla MN" charset="0"/>
                <a:cs typeface="Bangla MN" charset="0"/>
              </a:rPr>
              <a:t>!</a:t>
            </a:r>
            <a:endParaRPr lang="en-US" altLang="zh-CN" sz="2000" b="1" dirty="0">
              <a:solidFill>
                <a:schemeClr val="tx1"/>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endParaRPr>
          </a:p>
        </p:txBody>
      </p:sp>
    </p:spTree>
    <p:extLst>
      <p:ext uri="{BB962C8B-B14F-4D97-AF65-F5344CB8AC3E}">
        <p14:creationId xmlns:p14="http://schemas.microsoft.com/office/powerpoint/2010/main" val="965304146"/>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chemeClr val="tx1"/>
                </a:solidFill>
                <a:latin typeface="DengXian" panose="02010600030101010101" pitchFamily="2" charset="-122"/>
                <a:ea typeface="DengXian" panose="02010600030101010101" pitchFamily="2" charset="-122"/>
              </a:rPr>
              <a:t>4</a:t>
            </a:r>
            <a:endParaRPr lang="zh-CN" altLang="en-US" sz="1800" dirty="0">
              <a:solidFill>
                <a:schemeClr val="tx1"/>
              </a:solidFill>
              <a:latin typeface="DengXian" panose="02010600030101010101" pitchFamily="2" charset="-122"/>
              <a:ea typeface="DengXian" panose="02010600030101010101" pitchFamily="2" charset="-122"/>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dirty="0">
                <a:effectLst>
                  <a:outerShdw blurRad="38100" dist="38100" dir="2700000" algn="tl">
                    <a:srgbClr val="C0C0C0"/>
                  </a:outerShdw>
                </a:effectLst>
                <a:latin typeface="DengXian" panose="02010600030101010101" pitchFamily="2" charset="-122"/>
                <a:ea typeface="DengXian" panose="02010600030101010101" pitchFamily="2" charset="-122"/>
              </a:rPr>
              <a:t>Existing Solution</a:t>
            </a:r>
            <a:endParaRPr lang="zh-TW" altLang="en-US" baseline="30000" dirty="0">
              <a:solidFill>
                <a:srgbClr val="FF0066"/>
              </a:solidFill>
              <a:latin typeface="DengXian" panose="02010600030101010101" pitchFamily="2" charset="-122"/>
              <a:ea typeface="DengXian" panose="02010600030101010101" pitchFamily="2" charset="-122"/>
            </a:endParaRPr>
          </a:p>
        </p:txBody>
      </p:sp>
      <p:sp>
        <p:nvSpPr>
          <p:cNvPr id="6" name="内容占位符 2"/>
          <p:cNvSpPr txBox="1">
            <a:spLocks/>
          </p:cNvSpPr>
          <p:nvPr/>
        </p:nvSpPr>
        <p:spPr bwMode="auto">
          <a:xfrm>
            <a:off x="371477" y="1307307"/>
            <a:ext cx="8304981" cy="3710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2"/>
            <a:r>
              <a:rPr lang="en-US" altLang="zh-TW" sz="2800" dirty="0">
                <a:latin typeface="DengXian" panose="02010600030101010101" pitchFamily="2" charset="-122"/>
                <a:ea typeface="DengXian" panose="02010600030101010101" pitchFamily="2" charset="-122"/>
              </a:rPr>
              <a:t>KPTI (</a:t>
            </a:r>
            <a:r>
              <a:rPr lang="en-US" altLang="zh-TW" sz="2800" u="sng" dirty="0">
                <a:latin typeface="DengXian" panose="02010600030101010101" pitchFamily="2" charset="-122"/>
                <a:ea typeface="DengXian" panose="02010600030101010101" pitchFamily="2" charset="-122"/>
              </a:rPr>
              <a:t>K</a:t>
            </a:r>
            <a:r>
              <a:rPr lang="en-US" altLang="zh-TW" sz="2800" dirty="0">
                <a:latin typeface="DengXian" panose="02010600030101010101" pitchFamily="2" charset="-122"/>
                <a:ea typeface="DengXian" panose="02010600030101010101" pitchFamily="2" charset="-122"/>
              </a:rPr>
              <a:t>ernel </a:t>
            </a:r>
            <a:r>
              <a:rPr lang="en-US" altLang="zh-TW" sz="2800" u="sng" dirty="0">
                <a:latin typeface="DengXian" panose="02010600030101010101" pitchFamily="2" charset="-122"/>
                <a:ea typeface="DengXian" panose="02010600030101010101" pitchFamily="2" charset="-122"/>
              </a:rPr>
              <a:t>P</a:t>
            </a:r>
            <a:r>
              <a:rPr lang="en-US" altLang="zh-TW" sz="2800" dirty="0">
                <a:latin typeface="DengXian" panose="02010600030101010101" pitchFamily="2" charset="-122"/>
                <a:ea typeface="DengXian" panose="02010600030101010101" pitchFamily="2" charset="-122"/>
              </a:rPr>
              <a:t>age </a:t>
            </a:r>
            <a:r>
              <a:rPr lang="en-US" altLang="zh-TW" sz="2800" u="sng" dirty="0">
                <a:latin typeface="DengXian" panose="02010600030101010101" pitchFamily="2" charset="-122"/>
                <a:ea typeface="DengXian" panose="02010600030101010101" pitchFamily="2" charset="-122"/>
              </a:rPr>
              <a:t>T</a:t>
            </a:r>
            <a:r>
              <a:rPr lang="en-US" altLang="zh-TW" sz="2800" dirty="0">
                <a:latin typeface="DengXian" panose="02010600030101010101" pitchFamily="2" charset="-122"/>
                <a:ea typeface="DengXian" panose="02010600030101010101" pitchFamily="2" charset="-122"/>
              </a:rPr>
              <a:t>able </a:t>
            </a:r>
            <a:r>
              <a:rPr lang="en-US" altLang="zh-TW" sz="2800" u="sng" dirty="0">
                <a:latin typeface="DengXian" panose="02010600030101010101" pitchFamily="2" charset="-122"/>
                <a:ea typeface="DengXian" panose="02010600030101010101" pitchFamily="2" charset="-122"/>
              </a:rPr>
              <a:t>I</a:t>
            </a:r>
            <a:r>
              <a:rPr lang="en-US" altLang="zh-TW" sz="2800" dirty="0">
                <a:latin typeface="DengXian" panose="02010600030101010101" pitchFamily="2" charset="-122"/>
                <a:ea typeface="DengXian" panose="02010600030101010101" pitchFamily="2" charset="-122"/>
              </a:rPr>
              <a:t>solation)</a:t>
            </a:r>
            <a:endParaRPr lang="en-US" altLang="zh-CN" sz="2800" dirty="0">
              <a:latin typeface="DengXian" panose="02010600030101010101" pitchFamily="2" charset="-122"/>
              <a:ea typeface="DengXian" panose="02010600030101010101" pitchFamily="2" charset="-122"/>
            </a:endParaRPr>
          </a:p>
          <a:p>
            <a:pPr marL="457200" indent="-361950">
              <a:spcBef>
                <a:spcPct val="20000"/>
              </a:spcBef>
              <a:buClr>
                <a:srgbClr val="FF0066"/>
              </a:buClr>
              <a:buSzPct val="80000"/>
              <a:buFont typeface="Century Gothic" panose="020B0502020202020204" pitchFamily="34" charset="0"/>
              <a:buChar char="►"/>
              <a:defRPr/>
            </a:pPr>
            <a:r>
              <a:rPr lang="en-US" altLang="zh-CN" sz="2000" dirty="0">
                <a:solidFill>
                  <a:srgbClr val="FF0066"/>
                </a:solidFill>
                <a:latin typeface="DengXian" panose="02010600030101010101" pitchFamily="2" charset="-122"/>
                <a:ea typeface="DengXian" panose="02010600030101010101" pitchFamily="2" charset="-122"/>
                <a:cs typeface="Verdana" pitchFamily="34" charset="0"/>
              </a:rPr>
              <a:t>Two page tables </a:t>
            </a:r>
            <a:r>
              <a:rPr lang="en-US" altLang="zh-CN" sz="2000" dirty="0">
                <a:latin typeface="DengXian" panose="02010600030101010101" pitchFamily="2" charset="-122"/>
                <a:ea typeface="DengXian" panose="02010600030101010101" pitchFamily="2" charset="-122"/>
                <a:cs typeface="Verdana" pitchFamily="34" charset="0"/>
              </a:rPr>
              <a:t>for user and kernel space</a:t>
            </a:r>
          </a:p>
          <a:p>
            <a:pPr marL="914400" lvl="1" indent="-361950">
              <a:spcBef>
                <a:spcPct val="20000"/>
              </a:spcBef>
              <a:buClr>
                <a:srgbClr val="FF0066"/>
              </a:buClr>
              <a:buSzPct val="80000"/>
              <a:buFont typeface="Century Gothic" panose="020B0502020202020204" pitchFamily="34" charset="0"/>
              <a:buChar char="►"/>
              <a:defRPr/>
            </a:pPr>
            <a:r>
              <a:rPr lang="en-US" altLang="zh-CN" sz="1600" dirty="0">
                <a:solidFill>
                  <a:srgbClr val="FF0066"/>
                </a:solidFill>
                <a:latin typeface="DengXian" panose="02010600030101010101" pitchFamily="2" charset="-122"/>
                <a:ea typeface="DengXian" panose="02010600030101010101" pitchFamily="2" charset="-122"/>
                <a:cs typeface="Verdana" pitchFamily="34" charset="0"/>
              </a:rPr>
              <a:t>User page table </a:t>
            </a:r>
            <a:r>
              <a:rPr lang="en-US" altLang="zh-CN" sz="1600" dirty="0">
                <a:latin typeface="DengXian" panose="02010600030101010101" pitchFamily="2" charset="-122"/>
                <a:ea typeface="DengXian" panose="02010600030101010101" pitchFamily="2" charset="-122"/>
                <a:cs typeface="Verdana" pitchFamily="34" charset="0"/>
              </a:rPr>
              <a:t>only maps user space</a:t>
            </a:r>
          </a:p>
          <a:p>
            <a:pPr marL="914400" lvl="1" indent="-361950">
              <a:spcBef>
                <a:spcPct val="20000"/>
              </a:spcBef>
              <a:buClr>
                <a:srgbClr val="FF0066"/>
              </a:buClr>
              <a:buSzPct val="80000"/>
              <a:buFont typeface="Century Gothic" panose="020B0502020202020204" pitchFamily="34" charset="0"/>
              <a:buChar char="►"/>
              <a:defRPr/>
            </a:pPr>
            <a:r>
              <a:rPr lang="en-US" altLang="zh-CN" sz="1600" dirty="0">
                <a:solidFill>
                  <a:srgbClr val="FF0066"/>
                </a:solidFill>
                <a:latin typeface="DengXian" panose="02010600030101010101" pitchFamily="2" charset="-122"/>
                <a:ea typeface="DengXian" panose="02010600030101010101" pitchFamily="2" charset="-122"/>
                <a:cs typeface="Verdana" pitchFamily="34" charset="0"/>
              </a:rPr>
              <a:t>Kernel page table </a:t>
            </a:r>
            <a:r>
              <a:rPr lang="en-US" altLang="zh-CN" sz="1600" dirty="0">
                <a:latin typeface="DengXian" panose="02010600030101010101" pitchFamily="2" charset="-122"/>
                <a:ea typeface="DengXian" panose="02010600030101010101" pitchFamily="2" charset="-122"/>
                <a:cs typeface="Verdana" pitchFamily="34" charset="0"/>
              </a:rPr>
              <a:t>maps both user and kernel space</a:t>
            </a:r>
          </a:p>
          <a:p>
            <a:pPr marL="457200" indent="-361950">
              <a:spcBef>
                <a:spcPct val="20000"/>
              </a:spcBef>
              <a:buClr>
                <a:srgbClr val="FF0066"/>
              </a:buClr>
              <a:buSzPct val="80000"/>
              <a:buFont typeface="Century Gothic" panose="020B0502020202020204" pitchFamily="34" charset="0"/>
              <a:buChar char="►"/>
              <a:defRPr/>
            </a:pPr>
            <a:r>
              <a:rPr lang="en-US" altLang="zh-CN" sz="2000" dirty="0">
                <a:latin typeface="DengXian" panose="02010600030101010101" pitchFamily="2" charset="-122"/>
                <a:ea typeface="DengXian" panose="02010600030101010101" pitchFamily="2" charset="-122"/>
                <a:cs typeface="Verdana" pitchFamily="34" charset="0"/>
              </a:rPr>
              <a:t>Switch the page table during user/kernel switching</a:t>
            </a:r>
            <a:endParaRPr lang="en-US" altLang="zh-CN" sz="2000" dirty="0">
              <a:latin typeface="DengXian" panose="02010600030101010101" pitchFamily="2" charset="-122"/>
              <a:ea typeface="DengXian" panose="02010600030101010101" pitchFamily="2" charset="-122"/>
            </a:endParaRPr>
          </a:p>
          <a:p>
            <a:pPr marL="914400" lvl="1" indent="-361950">
              <a:spcBef>
                <a:spcPct val="20000"/>
              </a:spcBef>
              <a:buClr>
                <a:srgbClr val="FF0066"/>
              </a:buClr>
              <a:buSzPct val="80000"/>
              <a:buFont typeface="Century Gothic" panose="020B0502020202020204" pitchFamily="34" charset="0"/>
              <a:buChar char="►"/>
              <a:defRPr/>
            </a:pPr>
            <a:r>
              <a:rPr lang="en-US" altLang="zh-CN" sz="1600" dirty="0">
                <a:latin typeface="DengXian" panose="02010600030101010101" pitchFamily="2" charset="-122"/>
                <a:ea typeface="DengXian" panose="02010600030101010101" pitchFamily="2" charset="-122"/>
                <a:cs typeface="Verdana" pitchFamily="34" charset="0"/>
              </a:rPr>
              <a:t>Add latency to syscalls, signal handler,</a:t>
            </a:r>
            <a:r>
              <a:rPr lang="mr-IN" altLang="zh-CN" sz="1600" dirty="0">
                <a:latin typeface="DengXian" panose="02010600030101010101" pitchFamily="2" charset="-122"/>
                <a:ea typeface="DengXian" panose="02010600030101010101" pitchFamily="2" charset="-122"/>
                <a:cs typeface="Verdana" pitchFamily="34" charset="0"/>
              </a:rPr>
              <a:t>…</a:t>
            </a:r>
            <a:endParaRPr lang="en-US" altLang="zh-CN" sz="1600" dirty="0">
              <a:latin typeface="DengXian" panose="02010600030101010101" pitchFamily="2" charset="-122"/>
              <a:ea typeface="DengXian" panose="02010600030101010101" pitchFamily="2" charset="-122"/>
              <a:cs typeface="Verdana" pitchFamily="34" charset="0"/>
            </a:endParaRPr>
          </a:p>
          <a:p>
            <a:pPr marL="914400" lvl="1" indent="-361950">
              <a:spcBef>
                <a:spcPct val="20000"/>
              </a:spcBef>
              <a:buClr>
                <a:srgbClr val="FF0066"/>
              </a:buClr>
              <a:buSzPct val="80000"/>
              <a:buFont typeface="Century Gothic" panose="020B0502020202020204" pitchFamily="34" charset="0"/>
              <a:buChar char="►"/>
              <a:defRPr/>
            </a:pPr>
            <a:endParaRPr lang="en-US" altLang="zh-CN" sz="1600" dirty="0">
              <a:latin typeface="DengXian" panose="02010600030101010101" pitchFamily="2" charset="-122"/>
              <a:ea typeface="DengXian" panose="02010600030101010101" pitchFamily="2" charset="-122"/>
              <a:cs typeface="Verdana" pitchFamily="34" charset="0"/>
            </a:endParaRPr>
          </a:p>
          <a:p>
            <a:pPr marL="95250">
              <a:spcBef>
                <a:spcPct val="20000"/>
              </a:spcBef>
              <a:buClr>
                <a:srgbClr val="FF0066"/>
              </a:buClr>
              <a:buSzPct val="80000"/>
              <a:defRPr/>
            </a:pPr>
            <a:r>
              <a:rPr lang="en-US" altLang="zh-CN" sz="2800" dirty="0">
                <a:latin typeface="DengXian" panose="02010600030101010101" pitchFamily="2" charset="-122"/>
                <a:ea typeface="DengXian" panose="02010600030101010101" pitchFamily="2" charset="-122"/>
                <a:cs typeface="Verdana" pitchFamily="34" charset="0"/>
              </a:rPr>
              <a:t>Not suitable for the cloud environment</a:t>
            </a:r>
            <a:endParaRPr lang="zh-CN" altLang="en-US" sz="2800" dirty="0">
              <a:latin typeface="DengXian" panose="02010600030101010101" pitchFamily="2" charset="-122"/>
              <a:ea typeface="DengXian" panose="02010600030101010101" pitchFamily="2" charset="-122"/>
              <a:cs typeface="Verdana" pitchFamily="34" charset="0"/>
            </a:endParaRPr>
          </a:p>
          <a:p>
            <a:pPr marL="630238" lvl="2" indent="-361950">
              <a:spcBef>
                <a:spcPct val="20000"/>
              </a:spcBef>
              <a:buClr>
                <a:srgbClr val="FF0066"/>
              </a:buClr>
              <a:buSzPct val="80000"/>
              <a:buFont typeface="Century Gothic" panose="020B0502020202020204" pitchFamily="34" charset="0"/>
              <a:buChar char="►"/>
              <a:defRPr/>
            </a:pPr>
            <a:endParaRPr lang="en-US" altLang="zh-CN" sz="2000" dirty="0">
              <a:latin typeface="DengXian" panose="02010600030101010101" pitchFamily="2" charset="-122"/>
              <a:ea typeface="DengXian" panose="02010600030101010101" pitchFamily="2" charset="-122"/>
              <a:cs typeface="Verdana" pitchFamily="34" charset="0"/>
            </a:endParaRPr>
          </a:p>
        </p:txBody>
      </p:sp>
    </p:spTree>
    <p:extLst>
      <p:ext uri="{BB962C8B-B14F-4D97-AF65-F5344CB8AC3E}">
        <p14:creationId xmlns:p14="http://schemas.microsoft.com/office/powerpoint/2010/main" val="48570389"/>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SGX's Vulnerabilities</a:t>
            </a:r>
            <a:endParaRPr lang="zh-CN" altLang="en-US" dirty="0"/>
          </a:p>
        </p:txBody>
      </p:sp>
      <p:sp>
        <p:nvSpPr>
          <p:cNvPr id="3" name="内容占位符 2"/>
          <p:cNvSpPr>
            <a:spLocks noGrp="1"/>
          </p:cNvSpPr>
          <p:nvPr>
            <p:ph idx="1"/>
          </p:nvPr>
        </p:nvSpPr>
        <p:spPr>
          <a:xfrm>
            <a:off x="457200" y="1333501"/>
            <a:ext cx="4186808" cy="3771636"/>
          </a:xfrm>
        </p:spPr>
        <p:txBody>
          <a:bodyPr>
            <a:normAutofit fontScale="92500" lnSpcReduction="10000"/>
          </a:bodyPr>
          <a:lstStyle/>
          <a:p>
            <a:r>
              <a:rPr lang="en-US" altLang="zh-CN" sz="2800" dirty="0"/>
              <a:t>Side channel attack</a:t>
            </a:r>
          </a:p>
          <a:p>
            <a:pPr lvl="1"/>
            <a:r>
              <a:rPr lang="en-US" altLang="zh-CN" sz="2400" dirty="0"/>
              <a:t>Malicious OS still controls page fault handler</a:t>
            </a:r>
          </a:p>
          <a:p>
            <a:pPr lvl="1"/>
            <a:r>
              <a:rPr lang="en-US" altLang="zh-CN" sz="2400" dirty="0"/>
              <a:t>If know the photo processing algorithm, can get the image by monitoring page fault</a:t>
            </a:r>
          </a:p>
          <a:p>
            <a:pPr lvl="1"/>
            <a:r>
              <a:rPr lang="en-US" altLang="zh-CN" sz="2400" dirty="0"/>
              <a:t>Not 100% accurate, but still good enough</a:t>
            </a:r>
            <a:endParaRPr lang="zh-CN" altLang="en-US" sz="2400" dirty="0"/>
          </a:p>
        </p:txBody>
      </p:sp>
      <p:pic>
        <p:nvPicPr>
          <p:cNvPr id="4" name="图片 3"/>
          <p:cNvPicPr>
            <a:picLocks noChangeAspect="1"/>
          </p:cNvPicPr>
          <p:nvPr/>
        </p:nvPicPr>
        <p:blipFill>
          <a:blip r:embed="rId2"/>
          <a:stretch>
            <a:fillRect/>
          </a:stretch>
        </p:blipFill>
        <p:spPr>
          <a:xfrm>
            <a:off x="4716016" y="1417341"/>
            <a:ext cx="4298826" cy="3183308"/>
          </a:xfrm>
          <a:prstGeom prst="rect">
            <a:avLst/>
          </a:prstGeom>
        </p:spPr>
      </p:pic>
    </p:spTree>
    <p:extLst>
      <p:ext uri="{BB962C8B-B14F-4D97-AF65-F5344CB8AC3E}">
        <p14:creationId xmlns:p14="http://schemas.microsoft.com/office/powerpoint/2010/main" val="1779109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EABDA-1A27-034D-A7B7-3BF97F539BA6}"/>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705FA786-CE77-EC48-B537-E7F822AD5B1B}"/>
              </a:ext>
            </a:extLst>
          </p:cNvPr>
          <p:cNvSpPr>
            <a:spLocks noGrp="1"/>
          </p:cNvSpPr>
          <p:nvPr>
            <p:ph idx="1"/>
          </p:nvPr>
        </p:nvSpPr>
        <p:spPr/>
        <p:txBody>
          <a:bodyPr>
            <a:normAutofit fontScale="92500" lnSpcReduction="10000"/>
          </a:bodyPr>
          <a:lstStyle/>
          <a:p>
            <a:r>
              <a:rPr kumimoji="1" lang="en-US" altLang="zh-CN" b="1" dirty="0"/>
              <a:t>Complexity</a:t>
            </a:r>
            <a:r>
              <a:rPr kumimoji="1" lang="zh-CN" altLang="en-US" b="1" dirty="0"/>
              <a:t> </a:t>
            </a:r>
            <a:r>
              <a:rPr kumimoji="1" lang="en-US" altLang="zh-CN" b="1" dirty="0"/>
              <a:t>is</a:t>
            </a:r>
            <a:r>
              <a:rPr kumimoji="1" lang="zh-CN" altLang="en-US" b="1" dirty="0"/>
              <a:t> </a:t>
            </a:r>
            <a:r>
              <a:rPr kumimoji="1" lang="en-US" altLang="zh-CN" b="1" dirty="0"/>
              <a:t>inevitable</a:t>
            </a:r>
          </a:p>
          <a:p>
            <a:pPr lvl="1"/>
            <a:r>
              <a:rPr kumimoji="1" lang="en-US" altLang="zh-CN" dirty="0"/>
              <a:t>From</a:t>
            </a:r>
            <a:r>
              <a:rPr kumimoji="1" lang="zh-CN" altLang="en-US" dirty="0"/>
              <a:t> </a:t>
            </a:r>
            <a:r>
              <a:rPr kumimoji="1" lang="en-US" altLang="zh-CN" dirty="0"/>
              <a:t>one</a:t>
            </a:r>
            <a:r>
              <a:rPr kumimoji="1" lang="zh-CN" altLang="en-US" dirty="0"/>
              <a:t> </a:t>
            </a:r>
            <a:r>
              <a:rPr kumimoji="1" lang="en-US" altLang="zh-CN" dirty="0"/>
              <a:t>node</a:t>
            </a:r>
            <a:r>
              <a:rPr kumimoji="1" lang="zh-CN" altLang="en-US" dirty="0"/>
              <a:t> </a:t>
            </a:r>
            <a:r>
              <a:rPr kumimoji="1" lang="en-US" altLang="zh-CN" dirty="0"/>
              <a:t>to</a:t>
            </a:r>
            <a:r>
              <a:rPr kumimoji="1" lang="zh-CN" altLang="en-US" dirty="0"/>
              <a:t> </a:t>
            </a:r>
            <a:r>
              <a:rPr kumimoji="1" lang="en-US" altLang="zh-CN" dirty="0"/>
              <a:t>multiple</a:t>
            </a:r>
            <a:r>
              <a:rPr kumimoji="1" lang="zh-CN" altLang="en-US" dirty="0"/>
              <a:t> </a:t>
            </a:r>
            <a:r>
              <a:rPr kumimoji="1" lang="en-US" altLang="zh-CN" dirty="0"/>
              <a:t>nodes</a:t>
            </a:r>
          </a:p>
          <a:p>
            <a:pPr lvl="1"/>
            <a:r>
              <a:rPr kumimoji="1" lang="en-US" altLang="zh-CN" dirty="0"/>
              <a:t>From</a:t>
            </a:r>
            <a:r>
              <a:rPr kumimoji="1" lang="zh-CN" altLang="en-US" dirty="0"/>
              <a:t> </a:t>
            </a:r>
            <a:r>
              <a:rPr kumimoji="1" lang="en-US" altLang="zh-CN" dirty="0"/>
              <a:t>hundreds</a:t>
            </a:r>
            <a:r>
              <a:rPr kumimoji="1" lang="zh-CN" altLang="en-US" dirty="0"/>
              <a:t> </a:t>
            </a:r>
            <a:r>
              <a:rPr kumimoji="1" lang="en-US" altLang="zh-CN" dirty="0"/>
              <a:t>of</a:t>
            </a:r>
            <a:r>
              <a:rPr kumimoji="1" lang="zh-CN" altLang="en-US" dirty="0"/>
              <a:t> </a:t>
            </a:r>
            <a:r>
              <a:rPr kumimoji="1" lang="en-US" altLang="zh-CN" dirty="0"/>
              <a:t>LoC</a:t>
            </a:r>
            <a:r>
              <a:rPr kumimoji="1" lang="zh-CN" altLang="en-US" dirty="0"/>
              <a:t> </a:t>
            </a:r>
            <a:r>
              <a:rPr kumimoji="1" lang="en-US" altLang="zh-CN" dirty="0"/>
              <a:t>to</a:t>
            </a:r>
            <a:r>
              <a:rPr kumimoji="1" lang="zh-CN" altLang="en-US" dirty="0"/>
              <a:t> </a:t>
            </a:r>
            <a:r>
              <a:rPr kumimoji="1" lang="en-US" altLang="zh-CN" dirty="0"/>
              <a:t>millions</a:t>
            </a:r>
            <a:r>
              <a:rPr kumimoji="1" lang="zh-CN" altLang="en-US" dirty="0"/>
              <a:t> </a:t>
            </a:r>
            <a:r>
              <a:rPr kumimoji="1" lang="en-US" altLang="zh-CN" dirty="0"/>
              <a:t>of</a:t>
            </a:r>
            <a:r>
              <a:rPr kumimoji="1" lang="zh-CN" altLang="en-US" dirty="0"/>
              <a:t> </a:t>
            </a:r>
            <a:r>
              <a:rPr kumimoji="1" lang="en-US" altLang="zh-CN" dirty="0"/>
              <a:t>LoC</a:t>
            </a:r>
          </a:p>
          <a:p>
            <a:pPr lvl="1"/>
            <a:r>
              <a:rPr kumimoji="1" lang="en-US" altLang="zh-CN" dirty="0"/>
              <a:t>From</a:t>
            </a:r>
            <a:r>
              <a:rPr kumimoji="1" lang="zh-CN" altLang="en-US" dirty="0"/>
              <a:t> </a:t>
            </a:r>
            <a:r>
              <a:rPr kumimoji="1" lang="en-US" altLang="zh-CN" dirty="0"/>
              <a:t>reliable</a:t>
            </a:r>
            <a:r>
              <a:rPr kumimoji="1" lang="zh-CN" altLang="en-US" dirty="0"/>
              <a:t> </a:t>
            </a:r>
            <a:r>
              <a:rPr kumimoji="1" lang="en-US" altLang="zh-CN" dirty="0"/>
              <a:t>environment</a:t>
            </a:r>
            <a:r>
              <a:rPr kumimoji="1" lang="zh-CN" altLang="en-US" dirty="0"/>
              <a:t> </a:t>
            </a:r>
            <a:r>
              <a:rPr kumimoji="1" lang="en-US" altLang="zh-CN" dirty="0"/>
              <a:t>to</a:t>
            </a:r>
            <a:r>
              <a:rPr kumimoji="1" lang="zh-CN" altLang="en-US" dirty="0"/>
              <a:t> </a:t>
            </a:r>
            <a:r>
              <a:rPr kumimoji="1" lang="en-US" altLang="zh-CN" dirty="0"/>
              <a:t>unreliable</a:t>
            </a:r>
            <a:r>
              <a:rPr kumimoji="1" lang="zh-CN" altLang="en-US" dirty="0"/>
              <a:t> </a:t>
            </a:r>
            <a:r>
              <a:rPr kumimoji="1" lang="en-US" altLang="zh-CN" dirty="0"/>
              <a:t>environment</a:t>
            </a:r>
          </a:p>
          <a:p>
            <a:pPr lvl="1"/>
            <a:r>
              <a:rPr kumimoji="1" lang="en-US" altLang="zh-CN" dirty="0"/>
              <a:t>From</a:t>
            </a:r>
            <a:r>
              <a:rPr kumimoji="1" lang="zh-CN" altLang="en-US" dirty="0"/>
              <a:t> </a:t>
            </a:r>
            <a:r>
              <a:rPr kumimoji="1" lang="en-US" altLang="zh-CN" dirty="0"/>
              <a:t>trusted</a:t>
            </a:r>
            <a:r>
              <a:rPr kumimoji="1" lang="zh-CN" altLang="en-US" dirty="0"/>
              <a:t> </a:t>
            </a:r>
            <a:r>
              <a:rPr kumimoji="1" lang="en-US" altLang="zh-CN" dirty="0"/>
              <a:t>components</a:t>
            </a:r>
            <a:r>
              <a:rPr kumimoji="1" lang="zh-CN" altLang="en-US" dirty="0"/>
              <a:t> </a:t>
            </a:r>
            <a:r>
              <a:rPr kumimoji="1" lang="en-US" altLang="zh-CN" dirty="0"/>
              <a:t>to</a:t>
            </a:r>
            <a:r>
              <a:rPr kumimoji="1" lang="zh-CN" altLang="en-US" dirty="0"/>
              <a:t> </a:t>
            </a:r>
            <a:r>
              <a:rPr kumimoji="1" lang="en-US" altLang="zh-CN" dirty="0"/>
              <a:t>untrusted</a:t>
            </a:r>
            <a:r>
              <a:rPr kumimoji="1" lang="zh-CN" altLang="en-US" dirty="0"/>
              <a:t> </a:t>
            </a:r>
            <a:r>
              <a:rPr kumimoji="1" lang="en-US" altLang="zh-CN" dirty="0"/>
              <a:t>components</a:t>
            </a:r>
          </a:p>
          <a:p>
            <a:r>
              <a:rPr kumimoji="1" lang="en-US" altLang="zh-CN" b="1" dirty="0"/>
              <a:t>New</a:t>
            </a:r>
            <a:r>
              <a:rPr kumimoji="1" lang="zh-CN" altLang="en-US" b="1" dirty="0"/>
              <a:t> </a:t>
            </a:r>
            <a:r>
              <a:rPr kumimoji="1" lang="en-US" altLang="zh-CN" b="1" dirty="0"/>
              <a:t>properties</a:t>
            </a:r>
            <a:r>
              <a:rPr kumimoji="1" lang="zh-CN" altLang="en-US" b="1" dirty="0"/>
              <a:t> </a:t>
            </a:r>
            <a:r>
              <a:rPr kumimoji="1" lang="en-US" altLang="zh-CN" b="1" dirty="0"/>
              <a:t>from</a:t>
            </a:r>
            <a:r>
              <a:rPr kumimoji="1" lang="zh-CN" altLang="en-US" b="1" dirty="0"/>
              <a:t> </a:t>
            </a:r>
            <a:r>
              <a:rPr kumimoji="1" lang="en-US" altLang="zh-CN" b="1" dirty="0"/>
              <a:t>system's</a:t>
            </a:r>
            <a:r>
              <a:rPr kumimoji="1" lang="zh-CN" altLang="en-US" b="1" dirty="0"/>
              <a:t> </a:t>
            </a:r>
            <a:r>
              <a:rPr kumimoji="1" lang="en-US" altLang="zh-CN" b="1" dirty="0"/>
              <a:t>perspective</a:t>
            </a:r>
          </a:p>
          <a:p>
            <a:pPr lvl="1"/>
            <a:r>
              <a:rPr kumimoji="1" lang="en-US" altLang="zh-CN" dirty="0"/>
              <a:t>All-or-nothing,</a:t>
            </a:r>
            <a:r>
              <a:rPr kumimoji="1" lang="zh-CN" altLang="en-US" dirty="0"/>
              <a:t> </a:t>
            </a:r>
            <a:r>
              <a:rPr kumimoji="1" lang="en-US" altLang="zh-CN" dirty="0"/>
              <a:t>before-or-after,</a:t>
            </a:r>
            <a:r>
              <a:rPr kumimoji="1" lang="zh-CN" altLang="en-US" dirty="0"/>
              <a:t> </a:t>
            </a:r>
            <a:r>
              <a:rPr kumimoji="1" lang="en-US" altLang="zh-CN" dirty="0"/>
              <a:t>isolation,</a:t>
            </a:r>
            <a:r>
              <a:rPr kumimoji="1" lang="zh-CN" altLang="en-US" dirty="0"/>
              <a:t> </a:t>
            </a:r>
            <a:r>
              <a:rPr kumimoji="1" lang="en-US" altLang="zh-CN" dirty="0"/>
              <a:t>throughput,</a:t>
            </a:r>
            <a:r>
              <a:rPr kumimoji="1" lang="zh-CN" altLang="en-US" dirty="0"/>
              <a:t> </a:t>
            </a:r>
            <a:r>
              <a:rPr kumimoji="1" lang="en-US" altLang="zh-CN" dirty="0"/>
              <a:t>latency,</a:t>
            </a:r>
            <a:r>
              <a:rPr kumimoji="1" lang="zh-CN" altLang="en-US" dirty="0"/>
              <a:t> </a:t>
            </a:r>
            <a:r>
              <a:rPr kumimoji="1" lang="en-US" altLang="zh-CN" dirty="0"/>
              <a:t>utilization,</a:t>
            </a:r>
            <a:r>
              <a:rPr kumimoji="1" lang="zh-CN" altLang="en-US" dirty="0"/>
              <a:t> </a:t>
            </a:r>
            <a:r>
              <a:rPr kumimoji="1" lang="en-US" altLang="zh-CN" dirty="0"/>
              <a:t>fault</a:t>
            </a:r>
            <a:r>
              <a:rPr kumimoji="1" lang="zh-CN" altLang="en-US" dirty="0"/>
              <a:t> </a:t>
            </a:r>
            <a:r>
              <a:rPr kumimoji="1" lang="en-US" altLang="zh-CN" dirty="0"/>
              <a:t>tolerance,</a:t>
            </a:r>
            <a:r>
              <a:rPr kumimoji="1" lang="zh-CN" altLang="en-US" dirty="0"/>
              <a:t> </a:t>
            </a:r>
            <a:r>
              <a:rPr kumimoji="1" lang="en-US" altLang="zh-CN" dirty="0"/>
              <a:t>security,</a:t>
            </a:r>
            <a:r>
              <a:rPr kumimoji="1" lang="zh-CN" altLang="en-US" dirty="0"/>
              <a:t> </a:t>
            </a:r>
            <a:r>
              <a:rPr kumimoji="1" lang="en-US" altLang="zh-CN" dirty="0"/>
              <a:t>scalability,</a:t>
            </a:r>
            <a:r>
              <a:rPr kumimoji="1" lang="zh-CN" altLang="en-US" dirty="0"/>
              <a:t> </a:t>
            </a:r>
            <a:r>
              <a:rPr kumimoji="1" lang="en-US" altLang="zh-CN" dirty="0"/>
              <a:t>TCB...</a:t>
            </a:r>
            <a:endParaRPr kumimoji="1" lang="zh-CN" altLang="en-US" dirty="0"/>
          </a:p>
        </p:txBody>
      </p:sp>
      <p:sp>
        <p:nvSpPr>
          <p:cNvPr id="4" name="椭圆 3">
            <a:extLst>
              <a:ext uri="{FF2B5EF4-FFF2-40B4-BE49-F238E27FC236}">
                <a16:creationId xmlns:a16="http://schemas.microsoft.com/office/drawing/2014/main" id="{C142177C-77A6-BB40-9443-429BE239FB45}"/>
              </a:ext>
            </a:extLst>
          </p:cNvPr>
          <p:cNvSpPr/>
          <p:nvPr/>
        </p:nvSpPr>
        <p:spPr>
          <a:xfrm>
            <a:off x="5467380" y="945806"/>
            <a:ext cx="184740" cy="1882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6">
            <a:extLst>
              <a:ext uri="{FF2B5EF4-FFF2-40B4-BE49-F238E27FC236}">
                <a16:creationId xmlns:a16="http://schemas.microsoft.com/office/drawing/2014/main" id="{86105B3E-6F02-BE43-98F0-E9880BA693A8}"/>
              </a:ext>
            </a:extLst>
          </p:cNvPr>
          <p:cNvCxnSpPr>
            <a:cxnSpLocks/>
            <a:stCxn id="4" idx="6"/>
          </p:cNvCxnSpPr>
          <p:nvPr/>
        </p:nvCxnSpPr>
        <p:spPr>
          <a:xfrm>
            <a:off x="5652120" y="1039941"/>
            <a:ext cx="607348"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92D6B682-5B50-094E-8458-46F49E5E4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448" y="284839"/>
            <a:ext cx="2135358" cy="18931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603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Analyze</a:t>
            </a:r>
            <a:r>
              <a:rPr kumimoji="1" lang="zh-CN" altLang="en-US" dirty="0"/>
              <a:t> </a:t>
            </a:r>
            <a:r>
              <a:rPr kumimoji="1" lang="en-US" altLang="zh-CN" dirty="0"/>
              <a:t>201</a:t>
            </a:r>
            <a:r>
              <a:rPr kumimoji="1" lang="zh-CN" altLang="en-US" dirty="0"/>
              <a:t> </a:t>
            </a:r>
            <a:r>
              <a:rPr kumimoji="1" lang="en-US" altLang="zh-CN" dirty="0"/>
              <a:t>of</a:t>
            </a:r>
            <a:r>
              <a:rPr kumimoji="1" lang="zh-CN" altLang="en-US" dirty="0"/>
              <a:t> </a:t>
            </a:r>
            <a:r>
              <a:rPr kumimoji="1" lang="en-US" altLang="zh-CN" dirty="0"/>
              <a:t>Xen's</a:t>
            </a:r>
            <a:r>
              <a:rPr kumimoji="1" lang="zh-CN" altLang="en-US" dirty="0"/>
              <a:t> </a:t>
            </a:r>
            <a:r>
              <a:rPr kumimoji="1" lang="en-US" altLang="zh-CN" dirty="0"/>
              <a:t>Vulnerabilities</a:t>
            </a:r>
            <a:r>
              <a:rPr kumimoji="1" lang="zh-CN" altLang="en-US" dirty="0"/>
              <a:t> </a:t>
            </a:r>
            <a:r>
              <a:rPr kumimoji="1" lang="en-US" altLang="zh-CN" dirty="0"/>
              <a:t>(XSA)</a:t>
            </a:r>
            <a:endParaRPr kumimoji="1" lang="zh-CN" altLang="en-US"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6</a:t>
            </a:fld>
            <a:endParaRPr lang="zh-CN" altLang="en-US"/>
          </a:p>
        </p:txBody>
      </p:sp>
      <p:sp>
        <p:nvSpPr>
          <p:cNvPr id="5" name="内容占位符 2"/>
          <p:cNvSpPr txBox="1">
            <a:spLocks/>
          </p:cNvSpPr>
          <p:nvPr/>
        </p:nvSpPr>
        <p:spPr>
          <a:xfrm>
            <a:off x="6127373" y="3303903"/>
            <a:ext cx="2592288" cy="1821227"/>
          </a:xfrm>
          <a:prstGeom prst="rect">
            <a:avLst/>
          </a:prstGeom>
        </p:spPr>
        <p:txBody>
          <a:bodyPr vert="horz" lIns="61722" tIns="30861" rIns="61722" bIns="30861" rtlCol="0">
            <a:normAutofit/>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latin typeface="DengXian" charset="0"/>
                <a:ea typeface="DengXian" charset="0"/>
                <a:cs typeface="DengXian" charset="0"/>
              </a:rPr>
              <a:t>10</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are</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ignored</a:t>
            </a:r>
            <a:endParaRPr kumimoji="1" lang="zh-CN" altLang="en-US" sz="180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7</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numbers</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are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not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used</a:t>
            </a:r>
            <a:endParaRPr kumimoji="1" lang="zh-CN" altLang="en-US" sz="144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XSA-161 was withdrawn</a:t>
            </a:r>
            <a:endParaRPr kumimoji="1" lang="zh-CN" altLang="en-US" sz="144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XSA-99 is irrelevant </a:t>
            </a:r>
          </a:p>
          <a:p>
            <a:pPr marL="411480" lvl="1" indent="0">
              <a:buNone/>
            </a:pPr>
            <a:r>
              <a:rPr kumimoji="1" lang="en-US" altLang="zh-CN" sz="1440" dirty="0">
                <a:latin typeface="DengXian" charset="0"/>
                <a:ea typeface="DengXian" charset="0"/>
                <a:cs typeface="DengXian" charset="0"/>
              </a:rPr>
              <a:t>XSA-166 is too vague</a:t>
            </a:r>
            <a:endParaRPr kumimoji="1" lang="zh-CN" altLang="en-US" sz="1440" dirty="0">
              <a:latin typeface="DengXian" charset="0"/>
              <a:ea typeface="DengXian" charset="0"/>
              <a:cs typeface="DengXian" charset="0"/>
            </a:endParaRPr>
          </a:p>
          <a:p>
            <a:endParaRPr kumimoji="1" lang="zh-CN" altLang="en-US" sz="1800" dirty="0">
              <a:latin typeface="DengXian" charset="0"/>
              <a:ea typeface="DengXian" charset="0"/>
              <a:cs typeface="DengXian" charset="0"/>
            </a:endParaRPr>
          </a:p>
        </p:txBody>
      </p:sp>
      <p:sp>
        <p:nvSpPr>
          <p:cNvPr id="6" name="内容占位符 2"/>
          <p:cNvSpPr txBox="1">
            <a:spLocks/>
          </p:cNvSpPr>
          <p:nvPr/>
        </p:nvSpPr>
        <p:spPr>
          <a:xfrm>
            <a:off x="424339" y="3303903"/>
            <a:ext cx="3629203" cy="1951464"/>
          </a:xfrm>
          <a:prstGeom prst="rect">
            <a:avLst/>
          </a:prstGeom>
        </p:spPr>
        <p:txBody>
          <a:bodyPr vert="horz" lIns="61722" tIns="30861" rIns="61722" bIns="30861" rtlCol="0">
            <a:normAutofit/>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latin typeface="DengXian" charset="0"/>
                <a:ea typeface="DengXian" charset="0"/>
                <a:cs typeface="DengXian" charset="0"/>
              </a:rPr>
              <a:t>144</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are</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in</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the</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hypervisor</a:t>
            </a:r>
            <a:endParaRPr kumimoji="1" lang="zh-CN" altLang="en-US" sz="144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E.g.,</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Host</a:t>
            </a:r>
            <a:r>
              <a:rPr kumimoji="1" lang="zh-CN" altLang="en-US" sz="1440" dirty="0">
                <a:latin typeface="DengXian" charset="0"/>
                <a:ea typeface="DengXian" charset="0"/>
                <a:cs typeface="DengXian" charset="0"/>
              </a:rPr>
              <a:t> </a:t>
            </a:r>
            <a:r>
              <a:rPr kumimoji="1" lang="en-US" altLang="zh-CN" sz="1440" dirty="0" err="1">
                <a:latin typeface="DengXian" charset="0"/>
                <a:ea typeface="DengXian" charset="0"/>
                <a:cs typeface="DengXian" charset="0"/>
              </a:rPr>
              <a:t>DoS</a:t>
            </a:r>
            <a:r>
              <a:rPr kumimoji="1" lang="en-US" altLang="zh-CN" sz="1440" dirty="0">
                <a:latin typeface="DengXian" charset="0"/>
                <a:ea typeface="DengXian" charset="0"/>
                <a:cs typeface="DengXian" charset="0"/>
              </a:rPr>
              <a: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privilege</a:t>
            </a:r>
            <a:r>
              <a:rPr kumimoji="1" lang="zh-CN" altLang="en-US" sz="1440" dirty="0">
                <a:latin typeface="DengXian" charset="0"/>
                <a:ea typeface="DengXian" charset="0"/>
                <a:cs typeface="DengXian" charset="0"/>
              </a:rPr>
              <a:t> </a:t>
            </a:r>
            <a:br>
              <a:rPr kumimoji="1" lang="zh-CN" altLang="en-US" sz="1440" dirty="0">
                <a:latin typeface="DengXian" charset="0"/>
                <a:ea typeface="DengXian" charset="0"/>
                <a:cs typeface="DengXian" charset="0"/>
              </a:rPr>
            </a:br>
            <a:r>
              <a:rPr kumimoji="1" lang="en-US" altLang="zh-CN" sz="1440" dirty="0">
                <a:latin typeface="DengXian" charset="0"/>
                <a:ea typeface="DengXian" charset="0"/>
                <a:cs typeface="DengXian" charset="0"/>
              </a:rPr>
              <a:t>escalation,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etc.</a:t>
            </a:r>
            <a:endParaRPr kumimoji="1" lang="zh-CN" altLang="en-US" sz="144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Use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hypervisor</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to</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attack</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VM</a:t>
            </a:r>
            <a:endParaRPr kumimoji="1" lang="zh-CN" altLang="en-US" sz="1440" dirty="0">
              <a:latin typeface="DengXian" charset="0"/>
              <a:ea typeface="DengXian" charset="0"/>
              <a:cs typeface="DengXian" charset="0"/>
            </a:endParaRPr>
          </a:p>
          <a:p>
            <a:endParaRPr kumimoji="1" lang="zh-CN" altLang="en-US" sz="1800" dirty="0">
              <a:latin typeface="DengXian" charset="0"/>
              <a:ea typeface="DengXian" charset="0"/>
              <a:cs typeface="DengXian" charset="0"/>
            </a:endParaRPr>
          </a:p>
        </p:txBody>
      </p:sp>
      <p:sp>
        <p:nvSpPr>
          <p:cNvPr id="9" name="矩形 8"/>
          <p:cNvSpPr/>
          <p:nvPr/>
        </p:nvSpPr>
        <p:spPr>
          <a:xfrm>
            <a:off x="6127373" y="2339042"/>
            <a:ext cx="1749794"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2520" dirty="0"/>
              <a:t>47</a:t>
            </a:r>
            <a:endParaRPr lang="zh-CN" altLang="en-US" sz="2520" dirty="0"/>
          </a:p>
        </p:txBody>
      </p:sp>
      <p:sp>
        <p:nvSpPr>
          <p:cNvPr id="10" name="矩形 9"/>
          <p:cNvSpPr/>
          <p:nvPr/>
        </p:nvSpPr>
        <p:spPr>
          <a:xfrm>
            <a:off x="8006782" y="2339042"/>
            <a:ext cx="388843" cy="6480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620" dirty="0"/>
              <a:t>10</a:t>
            </a:r>
            <a:endParaRPr lang="zh-CN" altLang="en-US" sz="1620" dirty="0"/>
          </a:p>
        </p:txBody>
      </p:sp>
      <p:sp>
        <p:nvSpPr>
          <p:cNvPr id="11" name="矩形 10"/>
          <p:cNvSpPr/>
          <p:nvPr/>
        </p:nvSpPr>
        <p:spPr>
          <a:xfrm>
            <a:off x="683568" y="2339042"/>
            <a:ext cx="5314190"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2880" b="1" dirty="0">
                <a:latin typeface="DengXian" charset="0"/>
                <a:ea typeface="DengXian" charset="0"/>
                <a:cs typeface="DengXian" charset="0"/>
              </a:rPr>
              <a:t>144</a:t>
            </a:r>
            <a:r>
              <a:rPr lang="zh-CN" altLang="en-US" sz="2880" b="1" dirty="0">
                <a:latin typeface="DengXian" charset="0"/>
                <a:ea typeface="DengXian" charset="0"/>
                <a:cs typeface="DengXian" charset="0"/>
              </a:rPr>
              <a:t> </a:t>
            </a:r>
            <a:r>
              <a:rPr lang="en-US" altLang="zh-CN" sz="1800" dirty="0">
                <a:latin typeface="DengXian" charset="0"/>
                <a:ea typeface="DengXian" charset="0"/>
                <a:cs typeface="DengXian" charset="0"/>
              </a:rPr>
              <a:t>(75%</a:t>
            </a:r>
            <a:r>
              <a:rPr lang="zh-CN" altLang="en-US" sz="1800" dirty="0">
                <a:latin typeface="DengXian" charset="0"/>
                <a:ea typeface="DengXian" charset="0"/>
                <a:cs typeface="DengXian" charset="0"/>
              </a:rPr>
              <a:t> </a:t>
            </a:r>
            <a:r>
              <a:rPr lang="en-US" altLang="zh-CN" sz="1800" dirty="0">
                <a:latin typeface="DengXian" charset="0"/>
                <a:ea typeface="DengXian" charset="0"/>
                <a:cs typeface="DengXian" charset="0"/>
              </a:rPr>
              <a:t>of</a:t>
            </a:r>
            <a:r>
              <a:rPr lang="zh-CN" altLang="en-US" sz="1800" dirty="0">
                <a:latin typeface="DengXian" charset="0"/>
                <a:ea typeface="DengXian" charset="0"/>
                <a:cs typeface="DengXian" charset="0"/>
              </a:rPr>
              <a:t> </a:t>
            </a:r>
            <a:r>
              <a:rPr lang="en-US" altLang="zh-CN" sz="1800" dirty="0">
                <a:latin typeface="DengXian" charset="0"/>
                <a:ea typeface="DengXian" charset="0"/>
                <a:cs typeface="DengXian" charset="0"/>
              </a:rPr>
              <a:t>191)</a:t>
            </a:r>
            <a:endParaRPr lang="zh-CN" altLang="en-US" sz="2880" dirty="0">
              <a:latin typeface="DengXian" charset="0"/>
              <a:ea typeface="DengXian" charset="0"/>
              <a:cs typeface="DengXian" charset="0"/>
            </a:endParaRPr>
          </a:p>
        </p:txBody>
      </p:sp>
      <p:sp>
        <p:nvSpPr>
          <p:cNvPr id="12" name="内容占位符 2"/>
          <p:cNvSpPr txBox="1">
            <a:spLocks/>
          </p:cNvSpPr>
          <p:nvPr/>
        </p:nvSpPr>
        <p:spPr>
          <a:xfrm>
            <a:off x="3405470" y="3303903"/>
            <a:ext cx="3142692" cy="1821227"/>
          </a:xfrm>
          <a:prstGeom prst="rect">
            <a:avLst/>
          </a:prstGeom>
        </p:spPr>
        <p:txBody>
          <a:bodyPr vert="horz" lIns="61722" tIns="30861" rIns="61722" bIns="30861" rtlCol="0">
            <a:normAutofit/>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latin typeface="DengXian" charset="0"/>
                <a:ea typeface="DengXian" charset="0"/>
                <a:cs typeface="DengXian" charset="0"/>
              </a:rPr>
              <a:t>47</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are</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not</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in</a:t>
            </a:r>
            <a:r>
              <a:rPr kumimoji="1" lang="zh-CN" altLang="en-US" sz="1800" dirty="0">
                <a:latin typeface="DengXian" charset="0"/>
                <a:ea typeface="DengXian" charset="0"/>
                <a:cs typeface="DengXian" charset="0"/>
              </a:rPr>
              <a:t> </a:t>
            </a:r>
            <a:r>
              <a:rPr kumimoji="1" lang="en-US" altLang="zh-CN" sz="1800" dirty="0">
                <a:latin typeface="DengXian" charset="0"/>
                <a:ea typeface="DengXian" charset="0"/>
                <a:cs typeface="DengXian" charset="0"/>
              </a:rPr>
              <a:t>hypervisor</a:t>
            </a:r>
            <a:endParaRPr kumimoji="1" lang="zh-CN" altLang="en-US" sz="180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Some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are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in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Domain-0</a:t>
            </a:r>
            <a:endParaRPr kumimoji="1" lang="zh-CN" altLang="en-US" sz="144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Some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are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in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Qemu</a:t>
            </a:r>
            <a:endParaRPr kumimoji="1" lang="zh-CN" altLang="en-US" sz="1800" dirty="0">
              <a:latin typeface="DengXian" charset="0"/>
              <a:ea typeface="DengXian" charset="0"/>
              <a:cs typeface="DengXian" charset="0"/>
            </a:endParaRPr>
          </a:p>
        </p:txBody>
      </p:sp>
      <p:sp>
        <p:nvSpPr>
          <p:cNvPr id="13" name="右大括号 12"/>
          <p:cNvSpPr/>
          <p:nvPr/>
        </p:nvSpPr>
        <p:spPr>
          <a:xfrm rot="16200000">
            <a:off x="4125804" y="-1502743"/>
            <a:ext cx="309131" cy="7193602"/>
          </a:xfrm>
          <a:prstGeom prst="rightBrace">
            <a:avLst>
              <a:gd name="adj1" fmla="val 92209"/>
              <a:gd name="adj2" fmla="val 50000"/>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20"/>
          </a:p>
        </p:txBody>
      </p:sp>
      <p:sp>
        <p:nvSpPr>
          <p:cNvPr id="14" name="矩形 13"/>
          <p:cNvSpPr/>
          <p:nvPr/>
        </p:nvSpPr>
        <p:spPr>
          <a:xfrm>
            <a:off x="3941910" y="1468593"/>
            <a:ext cx="723275" cy="480131"/>
          </a:xfrm>
          <a:prstGeom prst="rect">
            <a:avLst/>
          </a:prstGeom>
        </p:spPr>
        <p:txBody>
          <a:bodyPr wrap="none">
            <a:spAutoFit/>
          </a:bodyPr>
          <a:lstStyle/>
          <a:p>
            <a:r>
              <a:rPr kumimoji="1" lang="en-US" altLang="zh-CN" sz="2520" b="1">
                <a:latin typeface="DengXian" charset="0"/>
                <a:ea typeface="DengXian" charset="0"/>
                <a:cs typeface="DengXian" charset="0"/>
              </a:rPr>
              <a:t>191</a:t>
            </a:r>
            <a:endParaRPr lang="zh-CN" altLang="en-US" sz="2520" b="1" dirty="0"/>
          </a:p>
        </p:txBody>
      </p:sp>
      <p:sp>
        <p:nvSpPr>
          <p:cNvPr id="15" name="矩形 14"/>
          <p:cNvSpPr/>
          <p:nvPr/>
        </p:nvSpPr>
        <p:spPr>
          <a:xfrm>
            <a:off x="553954" y="3303903"/>
            <a:ext cx="2851517" cy="13681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6" name="文本框 15"/>
          <p:cNvSpPr txBox="1"/>
          <p:nvPr/>
        </p:nvSpPr>
        <p:spPr>
          <a:xfrm>
            <a:off x="1979712" y="4865017"/>
            <a:ext cx="2138638" cy="341632"/>
          </a:xfrm>
          <a:prstGeom prst="rect">
            <a:avLst/>
          </a:prstGeom>
          <a:noFill/>
        </p:spPr>
        <p:txBody>
          <a:bodyPr wrap="square" rtlCol="0">
            <a:spAutoFit/>
          </a:bodyPr>
          <a:lstStyle/>
          <a:p>
            <a:r>
              <a:rPr kumimoji="1" lang="en-US" altLang="zh-CN" sz="1620" b="1" dirty="0">
                <a:solidFill>
                  <a:schemeClr val="accent1"/>
                </a:solidFill>
                <a:latin typeface="DengXian" charset="0"/>
                <a:ea typeface="DengXian" charset="0"/>
                <a:cs typeface="DengXian" charset="0"/>
              </a:rPr>
              <a:t>Focus</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on</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this</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part</a:t>
            </a:r>
            <a:endParaRPr kumimoji="1" lang="zh-CN" altLang="en-US" sz="1620" b="1" dirty="0">
              <a:solidFill>
                <a:schemeClr val="accent1"/>
              </a:solidFill>
              <a:latin typeface="DengXian" charset="0"/>
              <a:ea typeface="DengXian" charset="0"/>
              <a:cs typeface="DengXian" charset="0"/>
            </a:endParaRPr>
          </a:p>
        </p:txBody>
      </p:sp>
      <p:cxnSp>
        <p:nvCxnSpPr>
          <p:cNvPr id="21" name="直线连接符 20"/>
          <p:cNvCxnSpPr>
            <a:endCxn id="16" idx="1"/>
          </p:cNvCxnSpPr>
          <p:nvPr/>
        </p:nvCxnSpPr>
        <p:spPr>
          <a:xfrm>
            <a:off x="1831260" y="4659206"/>
            <a:ext cx="148452" cy="37662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8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800" dirty="0"/>
              <a:t>3</a:t>
            </a:r>
            <a:r>
              <a:rPr kumimoji="1" lang="zh-CN" altLang="en-US" sz="2800" dirty="0"/>
              <a:t> </a:t>
            </a:r>
            <a:r>
              <a:rPr kumimoji="1" lang="en-US" altLang="zh-CN" sz="2800" dirty="0"/>
              <a:t>Dimensions</a:t>
            </a:r>
            <a:r>
              <a:rPr kumimoji="1" lang="zh-CN" altLang="en-US" sz="2800" dirty="0"/>
              <a:t> </a:t>
            </a:r>
            <a:r>
              <a:rPr kumimoji="1" lang="en-US" altLang="zh-CN" sz="2800" dirty="0"/>
              <a:t>to</a:t>
            </a:r>
            <a:r>
              <a:rPr kumimoji="1" lang="zh-CN" altLang="en-US" sz="2800" dirty="0"/>
              <a:t> </a:t>
            </a:r>
            <a:r>
              <a:rPr kumimoji="1" lang="en-US" altLang="zh-CN" sz="2800" dirty="0"/>
              <a:t>Categorize</a:t>
            </a:r>
            <a:r>
              <a:rPr kumimoji="1" lang="zh-CN" altLang="en-US" sz="2800" dirty="0"/>
              <a:t> </a:t>
            </a:r>
            <a:r>
              <a:rPr kumimoji="1" lang="en-US" altLang="zh-CN" sz="2800" dirty="0"/>
              <a:t>(144</a:t>
            </a:r>
            <a:r>
              <a:rPr kumimoji="1" lang="zh-CN" altLang="en-US" sz="2800" dirty="0"/>
              <a:t> </a:t>
            </a:r>
            <a:r>
              <a:rPr kumimoji="1" lang="en-US" altLang="zh-CN" sz="2800" dirty="0"/>
              <a:t>Hypervisor</a:t>
            </a:r>
            <a:r>
              <a:rPr kumimoji="1" lang="zh-CN" altLang="en-US" sz="2800" dirty="0"/>
              <a:t> </a:t>
            </a:r>
            <a:r>
              <a:rPr kumimoji="1" lang="en-US" altLang="zh-CN" sz="2800" dirty="0"/>
              <a:t>bugs)</a:t>
            </a:r>
            <a:endParaRPr kumimoji="1" lang="zh-CN" altLang="en-US" sz="2800"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7</a:t>
            </a:fld>
            <a:endParaRPr lang="zh-CN" altLang="en-US"/>
          </a:p>
        </p:txBody>
      </p:sp>
      <p:sp>
        <p:nvSpPr>
          <p:cNvPr id="5" name="矩形 4"/>
          <p:cNvSpPr/>
          <p:nvPr/>
        </p:nvSpPr>
        <p:spPr>
          <a:xfrm>
            <a:off x="748375" y="1755777"/>
            <a:ext cx="1944216" cy="1960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 name="文本框 5"/>
          <p:cNvSpPr txBox="1"/>
          <p:nvPr/>
        </p:nvSpPr>
        <p:spPr>
          <a:xfrm>
            <a:off x="683568" y="1807968"/>
            <a:ext cx="2009023" cy="258532"/>
          </a:xfrm>
          <a:prstGeom prst="rect">
            <a:avLst/>
          </a:prstGeom>
          <a:noFill/>
          <a:ln>
            <a:noFill/>
          </a:ln>
        </p:spPr>
        <p:txBody>
          <a:bodyPr wrap="square" rtlCol="0">
            <a:spAutoFit/>
          </a:bodyPr>
          <a:lstStyle/>
          <a:p>
            <a:pPr algn="ctr"/>
            <a:r>
              <a:rPr kumimoji="1" lang="en-US" altLang="zh-CN" sz="1080" b="1" dirty="0">
                <a:solidFill>
                  <a:schemeClr val="accent1"/>
                </a:solidFill>
                <a:latin typeface="DengXian" charset="0"/>
                <a:ea typeface="DengXian" charset="0"/>
                <a:cs typeface="DengXian" charset="0"/>
              </a:rPr>
              <a:t>Hypervisor</a:t>
            </a:r>
            <a:endParaRPr kumimoji="1" lang="zh-CN" altLang="en-US" sz="1080" b="1" dirty="0">
              <a:solidFill>
                <a:schemeClr val="accent1"/>
              </a:solidFill>
              <a:latin typeface="DengXian" charset="0"/>
              <a:ea typeface="DengXian" charset="0"/>
              <a:cs typeface="DengXian" charset="0"/>
            </a:endParaRPr>
          </a:p>
        </p:txBody>
      </p:sp>
      <p:sp>
        <p:nvSpPr>
          <p:cNvPr id="7" name="矩形 6"/>
          <p:cNvSpPr/>
          <p:nvPr/>
        </p:nvSpPr>
        <p:spPr>
          <a:xfrm>
            <a:off x="3599892" y="1755777"/>
            <a:ext cx="1944216" cy="1960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 name="文本框 7"/>
          <p:cNvSpPr txBox="1"/>
          <p:nvPr/>
        </p:nvSpPr>
        <p:spPr>
          <a:xfrm>
            <a:off x="3599892" y="1807967"/>
            <a:ext cx="1944216" cy="258532"/>
          </a:xfrm>
          <a:prstGeom prst="rect">
            <a:avLst/>
          </a:prstGeom>
          <a:noFill/>
          <a:ln>
            <a:noFill/>
          </a:ln>
        </p:spPr>
        <p:txBody>
          <a:bodyPr wrap="square" rtlCol="0">
            <a:spAutoFit/>
          </a:bodyPr>
          <a:lstStyle/>
          <a:p>
            <a:pPr algn="ctr"/>
            <a:r>
              <a:rPr kumimoji="1" lang="en-US" altLang="zh-CN" sz="1080" b="1" dirty="0">
                <a:solidFill>
                  <a:schemeClr val="accent1"/>
                </a:solidFill>
                <a:latin typeface="DengXian" charset="0"/>
                <a:ea typeface="DengXian" charset="0"/>
                <a:cs typeface="DengXian" charset="0"/>
              </a:rPr>
              <a:t>Hypervisor</a:t>
            </a:r>
            <a:endParaRPr kumimoji="1" lang="zh-CN" altLang="en-US" sz="1080" b="1" dirty="0">
              <a:solidFill>
                <a:schemeClr val="accent1"/>
              </a:solidFill>
              <a:latin typeface="DengXian" charset="0"/>
              <a:ea typeface="DengXian" charset="0"/>
              <a:cs typeface="DengXian" charset="0"/>
            </a:endParaRPr>
          </a:p>
        </p:txBody>
      </p:sp>
      <p:sp>
        <p:nvSpPr>
          <p:cNvPr id="9" name="矩形 8"/>
          <p:cNvSpPr/>
          <p:nvPr/>
        </p:nvSpPr>
        <p:spPr>
          <a:xfrm>
            <a:off x="6451409" y="1739898"/>
            <a:ext cx="1944216" cy="19600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 name="文本框 9"/>
          <p:cNvSpPr txBox="1"/>
          <p:nvPr/>
        </p:nvSpPr>
        <p:spPr>
          <a:xfrm>
            <a:off x="6451409" y="1792087"/>
            <a:ext cx="1944216" cy="258532"/>
          </a:xfrm>
          <a:prstGeom prst="rect">
            <a:avLst/>
          </a:prstGeom>
          <a:noFill/>
          <a:ln>
            <a:noFill/>
          </a:ln>
        </p:spPr>
        <p:txBody>
          <a:bodyPr wrap="square" rtlCol="0">
            <a:spAutoFit/>
          </a:bodyPr>
          <a:lstStyle/>
          <a:p>
            <a:pPr algn="ctr"/>
            <a:r>
              <a:rPr kumimoji="1" lang="en-US" altLang="zh-CN" sz="1080" b="1" dirty="0">
                <a:solidFill>
                  <a:schemeClr val="accent1"/>
                </a:solidFill>
                <a:latin typeface="DengXian" charset="0"/>
                <a:ea typeface="DengXian" charset="0"/>
                <a:cs typeface="DengXian" charset="0"/>
              </a:rPr>
              <a:t>Hypervisor</a:t>
            </a:r>
            <a:endParaRPr kumimoji="1" lang="zh-CN" altLang="en-US" sz="1080" b="1" dirty="0">
              <a:solidFill>
                <a:schemeClr val="accent1"/>
              </a:solidFill>
              <a:latin typeface="DengXian" charset="0"/>
              <a:ea typeface="DengXian" charset="0"/>
              <a:cs typeface="DengXian" charset="0"/>
            </a:endParaRPr>
          </a:p>
        </p:txBody>
      </p:sp>
      <p:sp>
        <p:nvSpPr>
          <p:cNvPr id="11" name="矩形 10"/>
          <p:cNvSpPr/>
          <p:nvPr/>
        </p:nvSpPr>
        <p:spPr>
          <a:xfrm>
            <a:off x="965344" y="2185979"/>
            <a:ext cx="1490565" cy="3240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 name="矩形 11"/>
          <p:cNvSpPr/>
          <p:nvPr/>
        </p:nvSpPr>
        <p:spPr>
          <a:xfrm>
            <a:off x="965344" y="2684371"/>
            <a:ext cx="1490565" cy="3240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矩形 12"/>
          <p:cNvSpPr/>
          <p:nvPr/>
        </p:nvSpPr>
        <p:spPr>
          <a:xfrm>
            <a:off x="965344" y="3181536"/>
            <a:ext cx="1490565" cy="3240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563" y="2215236"/>
            <a:ext cx="259229" cy="259229"/>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519" y="2218069"/>
            <a:ext cx="259229" cy="259229"/>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385" y="2238639"/>
            <a:ext cx="226825" cy="22682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887" y="2231019"/>
            <a:ext cx="226825" cy="226825"/>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04" y="2725052"/>
            <a:ext cx="259229" cy="259229"/>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559" y="2727886"/>
            <a:ext cx="259229" cy="259229"/>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425" y="2748456"/>
            <a:ext cx="226825" cy="226825"/>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927" y="2740836"/>
            <a:ext cx="226825" cy="226825"/>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39" y="3227919"/>
            <a:ext cx="259229" cy="259229"/>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861" y="3241312"/>
            <a:ext cx="226825" cy="226825"/>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1149" y="3242242"/>
            <a:ext cx="209513" cy="209513"/>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8297" y="2239675"/>
            <a:ext cx="209513" cy="209513"/>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314" y="2190483"/>
            <a:ext cx="226825" cy="226825"/>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543" y="2186881"/>
            <a:ext cx="226825" cy="226825"/>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915" y="2190483"/>
            <a:ext cx="226825" cy="226825"/>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143" y="2186881"/>
            <a:ext cx="226825" cy="22682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682" y="2188298"/>
            <a:ext cx="226825" cy="226825"/>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12" y="2659657"/>
            <a:ext cx="259229" cy="259229"/>
          </a:xfrm>
          <a:prstGeom prst="rect">
            <a:avLst/>
          </a:pr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212" y="2659657"/>
            <a:ext cx="259229" cy="259229"/>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914" y="2663258"/>
            <a:ext cx="259229" cy="259229"/>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970" y="3220927"/>
            <a:ext cx="209513" cy="209513"/>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2199" y="3220672"/>
            <a:ext cx="209513" cy="209513"/>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5830" y="3181536"/>
            <a:ext cx="324036" cy="324036"/>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7046" y="2536954"/>
            <a:ext cx="453650" cy="453650"/>
          </a:xfrm>
          <a:prstGeom prst="rect">
            <a:avLst/>
          </a:prstGeom>
        </p:spPr>
      </p:pic>
      <p:pic>
        <p:nvPicPr>
          <p:cNvPr id="38" name="图片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7046" y="2050998"/>
            <a:ext cx="471220" cy="471220"/>
          </a:xfrm>
          <a:prstGeom prst="rect">
            <a:avLst/>
          </a:prstGeom>
        </p:spPr>
      </p:pic>
      <p:pic>
        <p:nvPicPr>
          <p:cNvPr id="39" name="图片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3880" y="2052668"/>
            <a:ext cx="471220" cy="471220"/>
          </a:xfrm>
          <a:prstGeom prst="rect">
            <a:avLst/>
          </a:prstGeom>
        </p:spPr>
      </p:pic>
      <p:pic>
        <p:nvPicPr>
          <p:cNvPr id="40" name="图片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715" y="2064684"/>
            <a:ext cx="471220" cy="471220"/>
          </a:xfrm>
          <a:prstGeom prst="rect">
            <a:avLst/>
          </a:prstGeom>
        </p:spPr>
      </p:pic>
      <p:pic>
        <p:nvPicPr>
          <p:cNvPr id="41" name="图片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2665" y="2536954"/>
            <a:ext cx="453650" cy="453650"/>
          </a:xfrm>
          <a:prstGeom prst="rect">
            <a:avLst/>
          </a:prstGeom>
        </p:spPr>
      </p:pic>
      <p:sp>
        <p:nvSpPr>
          <p:cNvPr id="42" name="矩形 41"/>
          <p:cNvSpPr/>
          <p:nvPr/>
        </p:nvSpPr>
        <p:spPr>
          <a:xfrm>
            <a:off x="712530" y="3897692"/>
            <a:ext cx="2472152" cy="1341393"/>
          </a:xfrm>
          <a:prstGeom prst="rect">
            <a:avLst/>
          </a:prstGeom>
        </p:spPr>
        <p:txBody>
          <a:bodyPr wrap="none">
            <a:spAutoFit/>
          </a:bodyPr>
          <a:lstStyle/>
          <a:p>
            <a:r>
              <a:rPr kumimoji="1" lang="en-US" altLang="zh-CN" sz="1440" b="1" dirty="0">
                <a:latin typeface="DengXian" charset="0"/>
                <a:ea typeface="DengXian" charset="0"/>
                <a:cs typeface="DengXian" charset="0"/>
              </a:rPr>
              <a:t>Attack</a:t>
            </a:r>
            <a:r>
              <a:rPr kumimoji="1" lang="zh-CN" altLang="en-US" sz="1440" b="1" dirty="0">
                <a:latin typeface="DengXian" charset="0"/>
                <a:ea typeface="DengXian" charset="0"/>
                <a:cs typeface="DengXian" charset="0"/>
              </a:rPr>
              <a:t> </a:t>
            </a:r>
            <a:r>
              <a:rPr kumimoji="1" lang="en-US" altLang="zh-CN" sz="1440" b="1" dirty="0">
                <a:latin typeface="DengXian" charset="0"/>
                <a:ea typeface="DengXian" charset="0"/>
                <a:cs typeface="DengXian" charset="0"/>
              </a:rPr>
              <a:t>targets</a:t>
            </a:r>
            <a:endParaRPr kumimoji="1" lang="zh-CN" altLang="en-US" sz="1440" b="1" dirty="0">
              <a:latin typeface="DengXian" charset="0"/>
              <a:ea typeface="DengXian" charset="0"/>
              <a:cs typeface="DengXian" charset="0"/>
            </a:endParaRPr>
          </a:p>
          <a:p>
            <a:pPr>
              <a:spcBef>
                <a:spcPts val="1080"/>
              </a:spcBef>
            </a:pPr>
            <a:r>
              <a:rPr kumimoji="1" lang="en-US" altLang="zh-CN" sz="1440" dirty="0">
                <a:latin typeface="DengXian" charset="0"/>
                <a:ea typeface="DengXian" charset="0"/>
                <a:cs typeface="DengXian" charset="0"/>
              </a:rPr>
              <a:t>Memory</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management: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25.7%</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CPU</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virtualization: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21.5%</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Code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emulation: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13.2%</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a:t>
            </a:r>
            <a:endParaRPr kumimoji="1" lang="zh-CN" altLang="en-US" sz="1440" dirty="0">
              <a:latin typeface="DengXian" charset="0"/>
              <a:ea typeface="DengXian" charset="0"/>
              <a:cs typeface="DengXian" charset="0"/>
            </a:endParaRPr>
          </a:p>
        </p:txBody>
      </p:sp>
      <p:sp>
        <p:nvSpPr>
          <p:cNvPr id="43" name="矩形 42"/>
          <p:cNvSpPr/>
          <p:nvPr/>
        </p:nvSpPr>
        <p:spPr>
          <a:xfrm>
            <a:off x="3570150" y="3897692"/>
            <a:ext cx="2255746" cy="1341393"/>
          </a:xfrm>
          <a:prstGeom prst="rect">
            <a:avLst/>
          </a:prstGeom>
        </p:spPr>
        <p:txBody>
          <a:bodyPr wrap="none">
            <a:spAutoFit/>
          </a:bodyPr>
          <a:lstStyle/>
          <a:p>
            <a:r>
              <a:rPr kumimoji="1" lang="en-US" altLang="zh-CN" sz="1440" b="1" dirty="0">
                <a:latin typeface="DengXian" charset="0"/>
                <a:ea typeface="DengXian" charset="0"/>
                <a:cs typeface="DengXian" charset="0"/>
              </a:rPr>
              <a:t>Key</a:t>
            </a:r>
            <a:r>
              <a:rPr kumimoji="1" lang="zh-CN" altLang="en-US" sz="1440" b="1" dirty="0">
                <a:latin typeface="DengXian" charset="0"/>
                <a:ea typeface="DengXian" charset="0"/>
                <a:cs typeface="DengXian" charset="0"/>
              </a:rPr>
              <a:t> </a:t>
            </a:r>
            <a:r>
              <a:rPr kumimoji="1" lang="en-US" altLang="zh-CN" sz="1440" b="1" dirty="0">
                <a:latin typeface="DengXian" charset="0"/>
                <a:ea typeface="DengXian" charset="0"/>
                <a:cs typeface="DengXian" charset="0"/>
              </a:rPr>
              <a:t>steps</a:t>
            </a:r>
            <a:r>
              <a:rPr kumimoji="1" lang="zh-CN" altLang="en-US" sz="1440" b="1" dirty="0">
                <a:latin typeface="DengXian" charset="0"/>
                <a:ea typeface="DengXian" charset="0"/>
                <a:cs typeface="DengXian" charset="0"/>
              </a:rPr>
              <a:t> </a:t>
            </a:r>
            <a:r>
              <a:rPr kumimoji="1" lang="en-US" altLang="zh-CN" sz="1440" b="1" dirty="0">
                <a:latin typeface="DengXian" charset="0"/>
                <a:ea typeface="DengXian" charset="0"/>
                <a:cs typeface="DengXian" charset="0"/>
              </a:rPr>
              <a:t>of</a:t>
            </a:r>
            <a:r>
              <a:rPr kumimoji="1" lang="zh-CN" altLang="en-US" sz="1440" b="1" dirty="0">
                <a:latin typeface="DengXian" charset="0"/>
                <a:ea typeface="DengXian" charset="0"/>
                <a:cs typeface="DengXian" charset="0"/>
              </a:rPr>
              <a:t> </a:t>
            </a:r>
            <a:r>
              <a:rPr kumimoji="1" lang="en-US" altLang="zh-CN" sz="1440" b="1" dirty="0">
                <a:latin typeface="DengXian" charset="0"/>
                <a:ea typeface="DengXian" charset="0"/>
                <a:cs typeface="DengXian" charset="0"/>
              </a:rPr>
              <a:t>attack</a:t>
            </a:r>
            <a:endParaRPr kumimoji="1" lang="zh-CN" altLang="en-US" sz="1440" b="1" dirty="0">
              <a:latin typeface="DengXian" charset="0"/>
              <a:ea typeface="DengXian" charset="0"/>
              <a:cs typeface="DengXian" charset="0"/>
            </a:endParaRPr>
          </a:p>
          <a:p>
            <a:pPr>
              <a:spcBef>
                <a:spcPts val="1080"/>
              </a:spcBef>
            </a:pPr>
            <a:r>
              <a:rPr kumimoji="1" lang="en-US" altLang="zh-CN" sz="1440" dirty="0">
                <a:latin typeface="DengXian" charset="0"/>
                <a:ea typeface="DengXian" charset="0"/>
                <a:cs typeface="DengXian" charset="0"/>
              </a:rPr>
              <a:t>Memory</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corruption: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45.1%</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Misuse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of</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hardware: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22.2%</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Live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lock:</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8.3%</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a:t>
            </a:r>
            <a:endParaRPr lang="zh-CN" altLang="en-US" sz="1440" dirty="0"/>
          </a:p>
        </p:txBody>
      </p:sp>
      <p:sp>
        <p:nvSpPr>
          <p:cNvPr id="47" name="矩形 46"/>
          <p:cNvSpPr/>
          <p:nvPr/>
        </p:nvSpPr>
        <p:spPr>
          <a:xfrm>
            <a:off x="6451409" y="3897692"/>
            <a:ext cx="2214068" cy="1341393"/>
          </a:xfrm>
          <a:prstGeom prst="rect">
            <a:avLst/>
          </a:prstGeom>
        </p:spPr>
        <p:txBody>
          <a:bodyPr wrap="none">
            <a:spAutoFit/>
          </a:bodyPr>
          <a:lstStyle/>
          <a:p>
            <a:r>
              <a:rPr kumimoji="1" lang="en-US" altLang="zh-CN" sz="1440" b="1" dirty="0">
                <a:latin typeface="DengXian" charset="0"/>
                <a:ea typeface="DengXian" charset="0"/>
                <a:cs typeface="DengXian" charset="0"/>
              </a:rPr>
              <a:t>Results</a:t>
            </a:r>
            <a:r>
              <a:rPr kumimoji="1" lang="zh-CN" altLang="en-US" sz="1440" b="1" dirty="0">
                <a:latin typeface="DengXian" charset="0"/>
                <a:ea typeface="DengXian" charset="0"/>
                <a:cs typeface="DengXian" charset="0"/>
              </a:rPr>
              <a:t> </a:t>
            </a:r>
            <a:r>
              <a:rPr kumimoji="1" lang="en-US" altLang="zh-CN" sz="1440" b="1" dirty="0">
                <a:latin typeface="DengXian" charset="0"/>
                <a:ea typeface="DengXian" charset="0"/>
                <a:cs typeface="DengXian" charset="0"/>
              </a:rPr>
              <a:t>of</a:t>
            </a:r>
            <a:r>
              <a:rPr kumimoji="1" lang="zh-CN" altLang="en-US" sz="1440" b="1" dirty="0">
                <a:latin typeface="DengXian" charset="0"/>
                <a:ea typeface="DengXian" charset="0"/>
                <a:cs typeface="DengXian" charset="0"/>
              </a:rPr>
              <a:t> </a:t>
            </a:r>
            <a:r>
              <a:rPr kumimoji="1" lang="en-US" altLang="zh-CN" sz="1440" b="1" dirty="0">
                <a:latin typeface="DengXian" charset="0"/>
                <a:ea typeface="DengXian" charset="0"/>
                <a:cs typeface="DengXian" charset="0"/>
              </a:rPr>
              <a:t>attack</a:t>
            </a:r>
            <a:endParaRPr kumimoji="1" lang="zh-CN" altLang="en-US" sz="1440" b="1" dirty="0">
              <a:latin typeface="DengXian" charset="0"/>
              <a:ea typeface="DengXian" charset="0"/>
              <a:cs typeface="DengXian" charset="0"/>
            </a:endParaRPr>
          </a:p>
          <a:p>
            <a:pPr>
              <a:spcBef>
                <a:spcPts val="1080"/>
              </a:spcBef>
            </a:pPr>
            <a:r>
              <a:rPr kumimoji="1" lang="en-US" altLang="zh-CN" sz="1440" dirty="0">
                <a:latin typeface="DengXian" charset="0"/>
                <a:ea typeface="DengXian" charset="0"/>
                <a:cs typeface="DengXian" charset="0"/>
              </a:rPr>
              <a:t>Host</a:t>
            </a:r>
            <a:r>
              <a:rPr kumimoji="1" lang="zh-CN" altLang="en-US" sz="1440" dirty="0">
                <a:latin typeface="DengXian" charset="0"/>
                <a:ea typeface="DengXian" charset="0"/>
                <a:cs typeface="DengXian" charset="0"/>
              </a:rPr>
              <a:t> </a:t>
            </a:r>
            <a:r>
              <a:rPr kumimoji="1" lang="en-US" altLang="zh-CN" sz="1440" dirty="0" err="1">
                <a:latin typeface="DengXian" charset="0"/>
                <a:ea typeface="DengXian" charset="0"/>
                <a:cs typeface="DengXian" charset="0"/>
              </a:rPr>
              <a:t>DoS</a:t>
            </a:r>
            <a:r>
              <a:rPr kumimoji="1" lang="en-US" altLang="zh-CN" sz="1440" dirty="0">
                <a:latin typeface="DengXian" charset="0"/>
                <a:ea typeface="DengXian" charset="0"/>
                <a:cs typeface="DengXian" charset="0"/>
              </a:rPr>
              <a: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61.8%</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Privilege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escalation: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15.3%</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Info</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leak:</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13.9%</a:t>
            </a:r>
            <a:endParaRPr kumimoji="1" lang="zh-CN" altLang="en-US" sz="1440" dirty="0">
              <a:latin typeface="DengXian" charset="0"/>
              <a:ea typeface="DengXian" charset="0"/>
              <a:cs typeface="DengXian" charset="0"/>
            </a:endParaRPr>
          </a:p>
          <a:p>
            <a:r>
              <a:rPr kumimoji="1" lang="en-US" altLang="zh-CN" sz="1440" dirty="0">
                <a:latin typeface="DengXian" charset="0"/>
                <a:ea typeface="DengXian" charset="0"/>
                <a:cs typeface="DengXian" charset="0"/>
              </a:rPr>
              <a:t>...</a:t>
            </a:r>
            <a:endParaRPr lang="zh-CN" altLang="en-US" sz="1440" dirty="0"/>
          </a:p>
        </p:txBody>
      </p:sp>
      <p:sp>
        <p:nvSpPr>
          <p:cNvPr id="48" name="文本框 47"/>
          <p:cNvSpPr txBox="1"/>
          <p:nvPr/>
        </p:nvSpPr>
        <p:spPr>
          <a:xfrm>
            <a:off x="229918" y="1366934"/>
            <a:ext cx="3240360" cy="341632"/>
          </a:xfrm>
          <a:prstGeom prst="rect">
            <a:avLst/>
          </a:prstGeom>
          <a:noFill/>
          <a:ln>
            <a:noFill/>
          </a:ln>
        </p:spPr>
        <p:txBody>
          <a:bodyPr wrap="square" rtlCol="0">
            <a:spAutoFit/>
          </a:bodyPr>
          <a:lstStyle/>
          <a:p>
            <a:pPr algn="ctr"/>
            <a:r>
              <a:rPr kumimoji="1" lang="en-US" altLang="zh-CN" sz="1620" b="1">
                <a:solidFill>
                  <a:schemeClr val="accent1"/>
                </a:solidFill>
                <a:latin typeface="DengXian" charset="0"/>
                <a:ea typeface="DengXian" charset="0"/>
                <a:cs typeface="DengXian" charset="0"/>
              </a:rPr>
              <a:t>Which</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component</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to</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attack?</a:t>
            </a:r>
            <a:endParaRPr kumimoji="1" lang="zh-CN" altLang="en-US" sz="1620" b="1" dirty="0">
              <a:solidFill>
                <a:schemeClr val="accent1"/>
              </a:solidFill>
              <a:latin typeface="DengXian" charset="0"/>
              <a:ea typeface="DengXian" charset="0"/>
              <a:cs typeface="DengXian" charset="0"/>
            </a:endParaRPr>
          </a:p>
        </p:txBody>
      </p:sp>
      <p:sp>
        <p:nvSpPr>
          <p:cNvPr id="49" name="文本框 48"/>
          <p:cNvSpPr txBox="1"/>
          <p:nvPr/>
        </p:nvSpPr>
        <p:spPr>
          <a:xfrm>
            <a:off x="3599892" y="1355296"/>
            <a:ext cx="1944216" cy="341632"/>
          </a:xfrm>
          <a:prstGeom prst="rect">
            <a:avLst/>
          </a:prstGeom>
          <a:noFill/>
          <a:ln>
            <a:noFill/>
          </a:ln>
        </p:spPr>
        <p:txBody>
          <a:bodyPr wrap="square" rtlCol="0">
            <a:spAutoFit/>
          </a:bodyPr>
          <a:lstStyle/>
          <a:p>
            <a:pPr algn="ctr"/>
            <a:r>
              <a:rPr kumimoji="1" lang="en-US" altLang="zh-CN" sz="1620" b="1" dirty="0">
                <a:solidFill>
                  <a:schemeClr val="accent1"/>
                </a:solidFill>
                <a:latin typeface="DengXian" charset="0"/>
                <a:ea typeface="DengXian" charset="0"/>
                <a:cs typeface="DengXian" charset="0"/>
              </a:rPr>
              <a:t>How</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to</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attack?</a:t>
            </a:r>
            <a:endParaRPr kumimoji="1" lang="zh-CN" altLang="en-US" sz="1620" b="1" dirty="0">
              <a:solidFill>
                <a:schemeClr val="accent1"/>
              </a:solidFill>
              <a:latin typeface="DengXian" charset="0"/>
              <a:ea typeface="DengXian" charset="0"/>
              <a:cs typeface="DengXian" charset="0"/>
            </a:endParaRPr>
          </a:p>
        </p:txBody>
      </p:sp>
      <p:sp>
        <p:nvSpPr>
          <p:cNvPr id="50" name="文本框 49"/>
          <p:cNvSpPr txBox="1"/>
          <p:nvPr/>
        </p:nvSpPr>
        <p:spPr>
          <a:xfrm>
            <a:off x="6451409" y="1356612"/>
            <a:ext cx="1944216" cy="341632"/>
          </a:xfrm>
          <a:prstGeom prst="rect">
            <a:avLst/>
          </a:prstGeom>
          <a:noFill/>
          <a:ln>
            <a:noFill/>
          </a:ln>
        </p:spPr>
        <p:txBody>
          <a:bodyPr wrap="square" rtlCol="0">
            <a:spAutoFit/>
          </a:bodyPr>
          <a:lstStyle/>
          <a:p>
            <a:pPr algn="ctr"/>
            <a:r>
              <a:rPr kumimoji="1" lang="en-US" altLang="zh-CN" sz="1620" b="1" dirty="0">
                <a:solidFill>
                  <a:schemeClr val="accent1"/>
                </a:solidFill>
                <a:latin typeface="DengXian" charset="0"/>
                <a:ea typeface="DengXian" charset="0"/>
                <a:cs typeface="DengXian" charset="0"/>
              </a:rPr>
              <a:t>Attack</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for</a:t>
            </a:r>
            <a:r>
              <a:rPr kumimoji="1" lang="zh-CN" altLang="en-US" sz="1620" b="1" dirty="0">
                <a:solidFill>
                  <a:schemeClr val="accent1"/>
                </a:solidFill>
                <a:latin typeface="DengXian" charset="0"/>
                <a:ea typeface="DengXian" charset="0"/>
                <a:cs typeface="DengXian" charset="0"/>
              </a:rPr>
              <a:t> </a:t>
            </a:r>
            <a:r>
              <a:rPr kumimoji="1" lang="en-US" altLang="zh-CN" sz="1620" b="1" dirty="0">
                <a:solidFill>
                  <a:schemeClr val="accent1"/>
                </a:solidFill>
                <a:latin typeface="DengXian" charset="0"/>
                <a:ea typeface="DengXian" charset="0"/>
                <a:cs typeface="DengXian" charset="0"/>
              </a:rPr>
              <a:t>what?</a:t>
            </a:r>
            <a:endParaRPr kumimoji="1" lang="zh-CN" altLang="en-US" sz="1620" b="1" dirty="0">
              <a:solidFill>
                <a:schemeClr val="accent1"/>
              </a:solidFill>
              <a:latin typeface="DengXian" charset="0"/>
              <a:ea typeface="DengXian" charset="0"/>
              <a:cs typeface="DengXian" charset="0"/>
            </a:endParaRPr>
          </a:p>
        </p:txBody>
      </p:sp>
    </p:spTree>
    <p:extLst>
      <p:ext uri="{BB962C8B-B14F-4D97-AF65-F5344CB8AC3E}">
        <p14:creationId xmlns:p14="http://schemas.microsoft.com/office/powerpoint/2010/main" val="284183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10" presetClass="entr" presetSubtype="0"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par>
                                <p:cTn id="108" presetID="10" presetClass="entr" presetSubtype="0" fill="hold"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500"/>
                                        <p:tgtEl>
                                          <p:spTgt spid="35"/>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9"/>
                                        </p:tgtEl>
                                        <p:attrNameLst>
                                          <p:attrName>style.visibility</p:attrName>
                                        </p:attrNameLst>
                                      </p:cBhvr>
                                      <p:to>
                                        <p:strVal val="visible"/>
                                      </p:to>
                                    </p:set>
                                    <p:animEffect transition="in" filter="fade">
                                      <p:cBhvr>
                                        <p:cTn id="119" dur="500"/>
                                        <p:tgtEl>
                                          <p:spTgt spid="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fade">
                                      <p:cBhvr>
                                        <p:cTn id="122" dur="500"/>
                                        <p:tgtEl>
                                          <p:spTgt spid="10"/>
                                        </p:tgtEl>
                                      </p:cBhvr>
                                    </p:animEffect>
                                  </p:childTnLst>
                                </p:cTn>
                              </p:par>
                              <p:par>
                                <p:cTn id="123" presetID="10" presetClass="entr" presetSubtype="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par>
                                <p:cTn id="126" presetID="10" presetClass="entr" presetSubtype="0" fill="hold"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fade">
                                      <p:cBhvr>
                                        <p:cTn id="128" dur="500"/>
                                        <p:tgtEl>
                                          <p:spTgt spid="37"/>
                                        </p:tgtEl>
                                      </p:cBhvr>
                                    </p:animEffect>
                                  </p:childTnLst>
                                </p:cTn>
                              </p:par>
                              <p:par>
                                <p:cTn id="129" presetID="10" presetClass="entr" presetSubtype="0" fill="hold"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500"/>
                                        <p:tgtEl>
                                          <p:spTgt spid="38"/>
                                        </p:tgtEl>
                                      </p:cBhvr>
                                    </p:animEffect>
                                  </p:childTnLst>
                                </p:cTn>
                              </p:par>
                              <p:par>
                                <p:cTn id="132" presetID="10" presetClass="entr" presetSubtype="0" fill="hold"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500"/>
                                        <p:tgtEl>
                                          <p:spTgt spid="39"/>
                                        </p:tgtEl>
                                      </p:cBhvr>
                                    </p:animEffect>
                                  </p:childTnLst>
                                </p:cTn>
                              </p:par>
                              <p:par>
                                <p:cTn id="135" presetID="10" presetClass="entr" presetSubtype="0" fill="hold"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par>
                                <p:cTn id="138" presetID="10" presetClass="entr" presetSubtype="0" fill="hold" nodeType="with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fade">
                                      <p:cBhvr>
                                        <p:cTn id="140" dur="500"/>
                                        <p:tgtEl>
                                          <p:spTgt spid="41"/>
                                        </p:tgtEl>
                                      </p:cBhvr>
                                    </p:animEffect>
                                  </p:childTnLst>
                                </p:cTn>
                              </p:par>
                            </p:childTnLst>
                          </p:cTn>
                        </p:par>
                        <p:par>
                          <p:cTn id="141" fill="hold">
                            <p:stCondLst>
                              <p:cond delay="500"/>
                            </p:stCondLst>
                            <p:childTnLst>
                              <p:par>
                                <p:cTn id="142" presetID="10" presetClass="entr" presetSubtype="0" fill="hold" grpId="0" nodeType="after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animBg="1"/>
      <p:bldP spid="13" grpId="0" animBg="1"/>
      <p:bldP spid="42" grpId="0"/>
      <p:bldP spid="43" grpId="0"/>
      <p:bldP spid="47" grpId="0"/>
      <p:bldP spid="48"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80" dirty="0"/>
              <a:t>1.</a:t>
            </a:r>
            <a:r>
              <a:rPr kumimoji="1" lang="zh-CN" altLang="en-US" sz="2880" dirty="0"/>
              <a:t> </a:t>
            </a:r>
            <a:r>
              <a:rPr kumimoji="1" lang="en-US" altLang="zh-CN" sz="2880" dirty="0" err="1"/>
              <a:t>Xen</a:t>
            </a:r>
            <a:r>
              <a:rPr kumimoji="1" lang="zh-CN" altLang="en-US" sz="2880" dirty="0"/>
              <a:t> </a:t>
            </a:r>
            <a:r>
              <a:rPr kumimoji="1" lang="en-US" altLang="zh-CN" sz="2880" dirty="0"/>
              <a:t>Components</a:t>
            </a:r>
            <a:r>
              <a:rPr kumimoji="1" lang="zh-CN" altLang="en-US" sz="2880" dirty="0"/>
              <a:t> </a:t>
            </a:r>
            <a:r>
              <a:rPr kumimoji="1" lang="en-US" altLang="zh-CN" sz="2880" dirty="0"/>
              <a:t>with</a:t>
            </a:r>
            <a:r>
              <a:rPr kumimoji="1" lang="zh-CN" altLang="en-US" sz="2880" dirty="0"/>
              <a:t> </a:t>
            </a:r>
            <a:r>
              <a:rPr kumimoji="1" lang="en-US" altLang="zh-CN" sz="2880" dirty="0"/>
              <a:t>Bugs</a:t>
            </a:r>
            <a:endParaRPr kumimoji="1" lang="zh-CN" altLang="en-US" sz="2880"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8</a:t>
            </a:fld>
            <a:endParaRPr lang="zh-CN" altLang="en-US"/>
          </a:p>
        </p:txBody>
      </p:sp>
      <p:graphicFrame>
        <p:nvGraphicFramePr>
          <p:cNvPr id="6" name="图表 5"/>
          <p:cNvGraphicFramePr/>
          <p:nvPr/>
        </p:nvGraphicFramePr>
        <p:xfrm>
          <a:off x="846043" y="1179065"/>
          <a:ext cx="5707157" cy="4147794"/>
        </p:xfrm>
        <a:graphic>
          <a:graphicData uri="http://schemas.openxmlformats.org/drawingml/2006/chart">
            <c:chart xmlns:c="http://schemas.openxmlformats.org/drawingml/2006/chart" xmlns:r="http://schemas.openxmlformats.org/officeDocument/2006/relationships" r:id="rId3"/>
          </a:graphicData>
        </a:graphic>
      </p:graphicFrame>
      <p:sp>
        <p:nvSpPr>
          <p:cNvPr id="5" name="内容占位符 2"/>
          <p:cNvSpPr txBox="1">
            <a:spLocks/>
          </p:cNvSpPr>
          <p:nvPr/>
        </p:nvSpPr>
        <p:spPr>
          <a:xfrm>
            <a:off x="5710707" y="1956818"/>
            <a:ext cx="3138569" cy="2974513"/>
          </a:xfrm>
          <a:prstGeom prst="rect">
            <a:avLst/>
          </a:prstGeom>
          <a:ln>
            <a:solidFill>
              <a:schemeClr val="accent1"/>
            </a:solidFill>
          </a:ln>
        </p:spPr>
        <p:txBody>
          <a:bodyPr vert="horz" lIns="61722" tIns="30861" rIns="61722" bIns="30861" rtlCol="0">
            <a:normAutofit lnSpcReduction="10000"/>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20" dirty="0">
                <a:latin typeface="DengXian" charset="0"/>
                <a:ea typeface="DengXian" charset="0"/>
                <a:cs typeface="DengXian" charset="0"/>
              </a:rPr>
              <a:t>Components with</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bugs</a:t>
            </a:r>
          </a:p>
          <a:p>
            <a:pPr marL="411480" lvl="1" indent="0">
              <a:buNone/>
            </a:pPr>
            <a:r>
              <a:rPr kumimoji="1" lang="en-US" altLang="zh-CN" sz="1440" dirty="0">
                <a:solidFill>
                  <a:schemeClr val="accent1"/>
                </a:solidFill>
                <a:latin typeface="DengXian" charset="0"/>
                <a:ea typeface="DengXian" charset="0"/>
                <a:cs typeface="DengXian" charset="0"/>
              </a:rPr>
              <a:t>25.69%: </a:t>
            </a:r>
            <a:r>
              <a:rPr kumimoji="1" lang="en-US" altLang="zh-CN" sz="1440" dirty="0">
                <a:latin typeface="DengXian" charset="0"/>
                <a:ea typeface="DengXian" charset="0"/>
                <a:cs typeface="DengXian" charset="0"/>
              </a:rPr>
              <a:t>Memory management</a:t>
            </a:r>
          </a:p>
          <a:p>
            <a:pPr marL="411480" lvl="1" indent="0">
              <a:buNone/>
            </a:pPr>
            <a:r>
              <a:rPr kumimoji="1" lang="en-US" altLang="zh-CN" sz="1440" dirty="0">
                <a:solidFill>
                  <a:schemeClr val="accent1"/>
                </a:solidFill>
                <a:latin typeface="DengXian" charset="0"/>
                <a:ea typeface="DengXian" charset="0"/>
                <a:cs typeface="DengXian" charset="0"/>
              </a:rPr>
              <a:t>21.53%: </a:t>
            </a:r>
            <a:r>
              <a:rPr kumimoji="1" lang="en-US" altLang="zh-CN" sz="1440" dirty="0">
                <a:latin typeface="DengXian" charset="0"/>
                <a:ea typeface="DengXian" charset="0"/>
                <a:cs typeface="DengXian" charset="0"/>
              </a:rPr>
              <a:t>CPU virtualization</a:t>
            </a:r>
          </a:p>
          <a:p>
            <a:pPr marL="411480" lvl="1" indent="0">
              <a:buNone/>
            </a:pPr>
            <a:r>
              <a:rPr kumimoji="1" lang="en-US" altLang="zh-CN" sz="1440" dirty="0">
                <a:solidFill>
                  <a:schemeClr val="accent1"/>
                </a:solidFill>
                <a:latin typeface="DengXian" charset="0"/>
                <a:ea typeface="DengXian" charset="0"/>
                <a:cs typeface="DengXian" charset="0"/>
              </a:rPr>
              <a:t>13.19%: </a:t>
            </a:r>
            <a:r>
              <a:rPr kumimoji="1" lang="en-US" altLang="zh-CN" sz="1440" dirty="0">
                <a:latin typeface="DengXian" charset="0"/>
                <a:ea typeface="DengXian" charset="0"/>
                <a:cs typeface="DengXian" charset="0"/>
              </a:rPr>
              <a:t>Code emulation</a:t>
            </a:r>
            <a:endParaRPr kumimoji="1" lang="zh-CN" altLang="en-US" sz="1620" dirty="0">
              <a:latin typeface="DengXian" charset="0"/>
              <a:ea typeface="DengXian" charset="0"/>
              <a:cs typeface="DengXian" charset="0"/>
            </a:endParaRPr>
          </a:p>
          <a:p>
            <a:r>
              <a:rPr kumimoji="1" lang="en-US" altLang="zh-CN" sz="1620" dirty="0">
                <a:latin typeface="DengXian" charset="0"/>
                <a:ea typeface="DengXian" charset="0"/>
                <a:cs typeface="DengXian" charset="0"/>
              </a:rPr>
              <a:t>Observations:</a:t>
            </a:r>
            <a:endParaRPr kumimoji="1" lang="zh-CN" altLang="en-US" sz="162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Some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components</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are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more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attractive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to</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attackers </a:t>
            </a:r>
            <a:endParaRPr kumimoji="1" lang="zh-CN" altLang="en-US" sz="1440" dirty="0">
              <a:latin typeface="DengXian" charset="0"/>
              <a:ea typeface="DengXian" charset="0"/>
              <a:cs typeface="DengXian" charset="0"/>
            </a:endParaRPr>
          </a:p>
          <a:p>
            <a:pPr marL="411480" lvl="1" indent="0">
              <a:buNone/>
            </a:pPr>
            <a:r>
              <a:rPr kumimoji="1" lang="en-US" altLang="zh-CN" sz="1440" dirty="0">
                <a:latin typeface="DengXian" charset="0"/>
                <a:ea typeface="DengXian" charset="0"/>
                <a:cs typeface="DengXian" charset="0"/>
              </a:rPr>
              <a:t>Memory</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management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is</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critical</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and</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hard</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to</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get</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right</a:t>
            </a:r>
            <a:endParaRPr kumimoji="1" lang="zh-CN" altLang="en-US" sz="1440" dirty="0">
              <a:latin typeface="DengXian" charset="0"/>
              <a:ea typeface="DengXian" charset="0"/>
              <a:cs typeface="DengXian" charset="0"/>
            </a:endParaRPr>
          </a:p>
        </p:txBody>
      </p:sp>
      <p:sp>
        <p:nvSpPr>
          <p:cNvPr id="7" name="文本框 6"/>
          <p:cNvSpPr txBox="1"/>
          <p:nvPr/>
        </p:nvSpPr>
        <p:spPr>
          <a:xfrm>
            <a:off x="5728182" y="1292025"/>
            <a:ext cx="847564" cy="341632"/>
          </a:xfrm>
          <a:prstGeom prst="rect">
            <a:avLst/>
          </a:prstGeom>
          <a:noFill/>
        </p:spPr>
        <p:txBody>
          <a:bodyPr wrap="square" rtlCol="0">
            <a:spAutoFit/>
          </a:bodyPr>
          <a:lstStyle/>
          <a:p>
            <a:r>
              <a:rPr kumimoji="1" lang="en-US" altLang="zh-CN" sz="1620">
                <a:solidFill>
                  <a:schemeClr val="accent1"/>
                </a:solidFill>
                <a:latin typeface="DengXian" charset="0"/>
                <a:ea typeface="DengXian" charset="0"/>
                <a:cs typeface="DengXian" charset="0"/>
              </a:rPr>
              <a:t>25.69%</a:t>
            </a:r>
            <a:endParaRPr kumimoji="1" lang="zh-CN" altLang="en-US" sz="1620" dirty="0">
              <a:solidFill>
                <a:schemeClr val="accent1"/>
              </a:solidFill>
              <a:latin typeface="DengXian" charset="0"/>
              <a:ea typeface="DengXian" charset="0"/>
              <a:cs typeface="DengXian" charset="0"/>
            </a:endParaRPr>
          </a:p>
        </p:txBody>
      </p:sp>
      <p:sp>
        <p:nvSpPr>
          <p:cNvPr id="8" name="文本框 7"/>
          <p:cNvSpPr txBox="1"/>
          <p:nvPr/>
        </p:nvSpPr>
        <p:spPr>
          <a:xfrm>
            <a:off x="5262333" y="1572629"/>
            <a:ext cx="847564" cy="341632"/>
          </a:xfrm>
          <a:prstGeom prst="rect">
            <a:avLst/>
          </a:prstGeom>
          <a:noFill/>
        </p:spPr>
        <p:txBody>
          <a:bodyPr wrap="square" rtlCol="0">
            <a:spAutoFit/>
          </a:bodyPr>
          <a:lstStyle/>
          <a:p>
            <a:r>
              <a:rPr kumimoji="1" lang="en-US" altLang="zh-CN" sz="1620" dirty="0">
                <a:solidFill>
                  <a:schemeClr val="accent1"/>
                </a:solidFill>
                <a:latin typeface="DengXian" charset="0"/>
                <a:ea typeface="DengXian" charset="0"/>
                <a:cs typeface="DengXian" charset="0"/>
              </a:rPr>
              <a:t>21.53%</a:t>
            </a:r>
            <a:endParaRPr kumimoji="1" lang="zh-CN" altLang="en-US" sz="1620" dirty="0">
              <a:solidFill>
                <a:schemeClr val="accent1"/>
              </a:solidFill>
              <a:latin typeface="DengXian" charset="0"/>
              <a:ea typeface="DengXian" charset="0"/>
              <a:cs typeface="DengXian" charset="0"/>
            </a:endParaRPr>
          </a:p>
        </p:txBody>
      </p:sp>
      <p:sp>
        <p:nvSpPr>
          <p:cNvPr id="9" name="文本框 8"/>
          <p:cNvSpPr txBox="1"/>
          <p:nvPr/>
        </p:nvSpPr>
        <p:spPr>
          <a:xfrm>
            <a:off x="4372508" y="1847569"/>
            <a:ext cx="847564" cy="341632"/>
          </a:xfrm>
          <a:prstGeom prst="rect">
            <a:avLst/>
          </a:prstGeom>
          <a:noFill/>
        </p:spPr>
        <p:txBody>
          <a:bodyPr wrap="square" rtlCol="0">
            <a:spAutoFit/>
          </a:bodyPr>
          <a:lstStyle/>
          <a:p>
            <a:r>
              <a:rPr kumimoji="1" lang="en-US" altLang="zh-CN" sz="1620" dirty="0">
                <a:solidFill>
                  <a:schemeClr val="accent1"/>
                </a:solidFill>
                <a:latin typeface="DengXian" charset="0"/>
                <a:ea typeface="DengXian" charset="0"/>
                <a:cs typeface="DengXian" charset="0"/>
              </a:rPr>
              <a:t>13.19%</a:t>
            </a:r>
            <a:endParaRPr kumimoji="1" lang="zh-CN" altLang="en-US" sz="1620" dirty="0">
              <a:solidFill>
                <a:schemeClr val="accent1"/>
              </a:solidFill>
              <a:latin typeface="DengXian" charset="0"/>
              <a:ea typeface="DengXian" charset="0"/>
              <a:cs typeface="DengXian" charset="0"/>
            </a:endParaRPr>
          </a:p>
        </p:txBody>
      </p:sp>
    </p:spTree>
    <p:extLst>
      <p:ext uri="{BB962C8B-B14F-4D97-AF65-F5344CB8AC3E}">
        <p14:creationId xmlns:p14="http://schemas.microsoft.com/office/powerpoint/2010/main" val="233466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80" dirty="0"/>
              <a:t>2.</a:t>
            </a:r>
            <a:r>
              <a:rPr kumimoji="1" lang="zh-CN" altLang="en-US" sz="2880" dirty="0"/>
              <a:t> </a:t>
            </a:r>
            <a:r>
              <a:rPr kumimoji="1" lang="en-US" altLang="zh-CN" sz="2880" dirty="0"/>
              <a:t>The</a:t>
            </a:r>
            <a:r>
              <a:rPr kumimoji="1" lang="zh-CN" altLang="en-US" sz="2880" dirty="0"/>
              <a:t> </a:t>
            </a:r>
            <a:r>
              <a:rPr kumimoji="1" lang="en-US" altLang="zh-CN" sz="2880" dirty="0"/>
              <a:t>Types</a:t>
            </a:r>
            <a:r>
              <a:rPr kumimoji="1" lang="zh-CN" altLang="en-US" sz="2880" dirty="0"/>
              <a:t> </a:t>
            </a:r>
            <a:r>
              <a:rPr kumimoji="1" lang="en-US" altLang="zh-CN" sz="2880" dirty="0"/>
              <a:t>of</a:t>
            </a:r>
            <a:r>
              <a:rPr kumimoji="1" lang="zh-CN" altLang="en-US" sz="2880" dirty="0"/>
              <a:t> </a:t>
            </a:r>
            <a:r>
              <a:rPr kumimoji="1" lang="en-US" altLang="zh-CN" sz="2880" dirty="0"/>
              <a:t>Key</a:t>
            </a:r>
            <a:r>
              <a:rPr kumimoji="1" lang="zh-CN" altLang="en-US" sz="2880" dirty="0"/>
              <a:t> </a:t>
            </a:r>
            <a:r>
              <a:rPr kumimoji="1" lang="en-US" altLang="zh-CN" sz="2880" dirty="0"/>
              <a:t>Step</a:t>
            </a:r>
            <a:r>
              <a:rPr kumimoji="1" lang="zh-CN" altLang="en-US" sz="2880" dirty="0"/>
              <a:t> </a:t>
            </a:r>
            <a:r>
              <a:rPr kumimoji="1" lang="en-US" altLang="zh-CN" sz="2880" dirty="0"/>
              <a:t>of</a:t>
            </a:r>
            <a:r>
              <a:rPr kumimoji="1" lang="zh-CN" altLang="en-US" sz="2880" dirty="0"/>
              <a:t> </a:t>
            </a:r>
            <a:r>
              <a:rPr kumimoji="1" lang="en-US" altLang="zh-CN" sz="2880" dirty="0"/>
              <a:t>Attack</a:t>
            </a:r>
            <a:endParaRPr kumimoji="1" lang="zh-CN" altLang="en-US" sz="2880" dirty="0"/>
          </a:p>
        </p:txBody>
      </p:sp>
      <p:sp>
        <p:nvSpPr>
          <p:cNvPr id="4" name="幻灯片编号占位符 3"/>
          <p:cNvSpPr>
            <a:spLocks noGrp="1"/>
          </p:cNvSpPr>
          <p:nvPr>
            <p:ph type="sldNum" sz="quarter" idx="12"/>
          </p:nvPr>
        </p:nvSpPr>
        <p:spPr/>
        <p:txBody>
          <a:bodyPr/>
          <a:lstStyle/>
          <a:p>
            <a:fld id="{ADE361C3-C043-4A6E-BDCE-8DA1E7D90A3B}" type="slidenum">
              <a:rPr lang="zh-CN" altLang="en-US" smtClean="0"/>
              <a:t>9</a:t>
            </a:fld>
            <a:endParaRPr lang="zh-CN" altLang="en-US"/>
          </a:p>
        </p:txBody>
      </p:sp>
      <p:graphicFrame>
        <p:nvGraphicFramePr>
          <p:cNvPr id="5" name="图表 4"/>
          <p:cNvGraphicFramePr/>
          <p:nvPr/>
        </p:nvGraphicFramePr>
        <p:xfrm>
          <a:off x="846043" y="1348980"/>
          <a:ext cx="5707157" cy="3977879"/>
        </p:xfrm>
        <a:graphic>
          <a:graphicData uri="http://schemas.openxmlformats.org/drawingml/2006/chart">
            <c:chart xmlns:c="http://schemas.openxmlformats.org/drawingml/2006/chart" xmlns:r="http://schemas.openxmlformats.org/officeDocument/2006/relationships" r:id="rId3"/>
          </a:graphicData>
        </a:graphic>
      </p:graphicFrame>
      <p:sp>
        <p:nvSpPr>
          <p:cNvPr id="6" name="内容占位符 2"/>
          <p:cNvSpPr txBox="1">
            <a:spLocks/>
          </p:cNvSpPr>
          <p:nvPr/>
        </p:nvSpPr>
        <p:spPr>
          <a:xfrm>
            <a:off x="5127441" y="2365811"/>
            <a:ext cx="3629203" cy="1944216"/>
          </a:xfrm>
          <a:prstGeom prst="rect">
            <a:avLst/>
          </a:prstGeom>
          <a:ln>
            <a:solidFill>
              <a:schemeClr val="accent1"/>
            </a:solidFill>
          </a:ln>
        </p:spPr>
        <p:txBody>
          <a:bodyPr vert="horz" lIns="61722" tIns="30861" rIns="61722" bIns="30861" rtlCol="0">
            <a:noAutofit/>
          </a:bodyPr>
          <a:lstStyle>
            <a:lvl1pPr marL="228600" indent="-228600" algn="l" defTabSz="914400" rtl="0" eaLnBrk="1" latinLnBrk="0" hangingPunct="1">
              <a:lnSpc>
                <a:spcPct val="125000"/>
              </a:lnSpc>
              <a:spcBef>
                <a:spcPts val="1800"/>
              </a:spcBef>
              <a:buClr>
                <a:srgbClr val="F7F7F7"/>
              </a:buClr>
              <a:buFont typeface="Arial" panose="020B0604020202020204" pitchFamily="34" charset="0"/>
              <a:buChar char="•"/>
              <a:defRPr sz="28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125000"/>
              </a:lnSpc>
              <a:spcBef>
                <a:spcPts val="500"/>
              </a:spcBef>
              <a:buClr>
                <a:srgbClr val="F7F7F7"/>
              </a:buClr>
              <a:buFont typeface="Arial" panose="020B0604020202020204" pitchFamily="34" charset="0"/>
              <a:buChar char="•"/>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2pPr>
            <a:lvl3pPr marL="1143000" indent="-228600" algn="l" defTabSz="914400" rtl="0" eaLnBrk="1" latinLnBrk="0" hangingPunct="1">
              <a:lnSpc>
                <a:spcPct val="125000"/>
              </a:lnSpc>
              <a:spcBef>
                <a:spcPts val="500"/>
              </a:spcBef>
              <a:buClr>
                <a:srgbClr val="F7F7F7"/>
              </a:buClr>
              <a:buFont typeface="Arial" panose="020B0604020202020204" pitchFamily="34" charset="0"/>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3pPr>
            <a:lvl4pPr marL="16002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4pPr>
            <a:lvl5pPr marL="2057400" indent="-228600" algn="l" defTabSz="914400" rtl="0" eaLnBrk="1" latinLnBrk="0" hangingPunct="1">
              <a:lnSpc>
                <a:spcPct val="125000"/>
              </a:lnSpc>
              <a:spcBef>
                <a:spcPts val="500"/>
              </a:spcBef>
              <a:buClr>
                <a:srgbClr val="F7F7F7"/>
              </a:buClr>
              <a:buFont typeface="Arial" panose="020B0604020202020204" pitchFamily="34" charset="0"/>
              <a:buChar char="•"/>
              <a:defRPr sz="1800" kern="1200">
                <a:solidFill>
                  <a:schemeClr val="tx1">
                    <a:lumMod val="65000"/>
                    <a:lumOff val="3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latin typeface="DengXian" charset="0"/>
                <a:ea typeface="DengXian" charset="0"/>
                <a:cs typeface="DengXian" charset="0"/>
              </a:rPr>
              <a:t>Memory corruption: </a:t>
            </a:r>
            <a:r>
              <a:rPr kumimoji="1" lang="en-US" altLang="zh-CN" sz="1800" dirty="0">
                <a:solidFill>
                  <a:schemeClr val="accent1"/>
                </a:solidFill>
                <a:latin typeface="DengXian" charset="0"/>
                <a:ea typeface="DengXian" charset="0"/>
                <a:cs typeface="DengXian" charset="0"/>
              </a:rPr>
              <a:t>45.14%</a:t>
            </a:r>
          </a:p>
          <a:p>
            <a:pPr marL="411480" lvl="1" indent="0">
              <a:buNone/>
            </a:pPr>
            <a:r>
              <a:rPr kumimoji="1" lang="en-US" altLang="zh-CN" sz="1620" dirty="0">
                <a:latin typeface="DengXian" charset="0"/>
                <a:ea typeface="DengXian" charset="0"/>
                <a:cs typeface="DengXian" charset="0"/>
              </a:rPr>
              <a:t>Illegal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memory</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read</a:t>
            </a:r>
            <a:endParaRPr kumimoji="1" lang="zh-CN" altLang="en-US" sz="1620" dirty="0">
              <a:latin typeface="DengXian" charset="0"/>
              <a:ea typeface="DengXian" charset="0"/>
              <a:cs typeface="DengXian" charset="0"/>
            </a:endParaRPr>
          </a:p>
          <a:p>
            <a:pPr marL="822960" lvl="2" indent="0">
              <a:buNone/>
            </a:pPr>
            <a:r>
              <a:rPr kumimoji="1" lang="en-US" altLang="zh-CN" sz="1440" dirty="0">
                <a:latin typeface="DengXian" charset="0"/>
                <a:ea typeface="DengXian" charset="0"/>
                <a:cs typeface="DengXian" charset="0"/>
              </a:rPr>
              <a:t>E.g.,</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out-of-boundary</a:t>
            </a:r>
            <a:endParaRPr kumimoji="1" lang="zh-CN" altLang="en-US" sz="1440" dirty="0">
              <a:latin typeface="DengXian" charset="0"/>
              <a:ea typeface="DengXian" charset="0"/>
              <a:cs typeface="DengXian" charset="0"/>
            </a:endParaRPr>
          </a:p>
          <a:p>
            <a:pPr marL="411480" lvl="1" indent="0">
              <a:buNone/>
            </a:pPr>
            <a:r>
              <a:rPr kumimoji="1" lang="en-US" altLang="zh-CN" sz="1620" dirty="0">
                <a:latin typeface="DengXian" charset="0"/>
                <a:ea typeface="DengXian" charset="0"/>
                <a:cs typeface="DengXian" charset="0"/>
              </a:rPr>
              <a:t>Illegal</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memory</a:t>
            </a:r>
            <a:r>
              <a:rPr kumimoji="1" lang="zh-CN" altLang="en-US" sz="1620" dirty="0">
                <a:latin typeface="DengXian" charset="0"/>
                <a:ea typeface="DengXian" charset="0"/>
                <a:cs typeface="DengXian" charset="0"/>
              </a:rPr>
              <a:t> </a:t>
            </a:r>
            <a:r>
              <a:rPr kumimoji="1" lang="en-US" altLang="zh-CN" sz="1620" dirty="0">
                <a:latin typeface="DengXian" charset="0"/>
                <a:ea typeface="DengXian" charset="0"/>
                <a:cs typeface="DengXian" charset="0"/>
              </a:rPr>
              <a:t>write</a:t>
            </a:r>
          </a:p>
          <a:p>
            <a:pPr marL="822960" lvl="2" indent="0">
              <a:buNone/>
            </a:pPr>
            <a:r>
              <a:rPr kumimoji="1" lang="en-US" altLang="zh-CN" sz="1440" dirty="0">
                <a:latin typeface="DengXian" charset="0"/>
                <a:ea typeface="DengXian" charset="0"/>
                <a:cs typeface="DengXian" charset="0"/>
              </a:rPr>
              <a:t>E.g.,</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write</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to</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an</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invalid</a:t>
            </a:r>
            <a:r>
              <a:rPr kumimoji="1" lang="zh-CN" altLang="en-US" sz="1440" dirty="0">
                <a:latin typeface="DengXian" charset="0"/>
                <a:ea typeface="DengXian" charset="0"/>
                <a:cs typeface="DengXian" charset="0"/>
              </a:rPr>
              <a:t> </a:t>
            </a:r>
            <a:r>
              <a:rPr kumimoji="1" lang="en-US" altLang="zh-CN" sz="1440" dirty="0">
                <a:latin typeface="DengXian" charset="0"/>
                <a:ea typeface="DengXian" charset="0"/>
                <a:cs typeface="DengXian" charset="0"/>
              </a:rPr>
              <a:t>pointer</a:t>
            </a:r>
          </a:p>
        </p:txBody>
      </p:sp>
      <p:sp>
        <p:nvSpPr>
          <p:cNvPr id="3" name="文本框 2"/>
          <p:cNvSpPr txBox="1"/>
          <p:nvPr/>
        </p:nvSpPr>
        <p:spPr>
          <a:xfrm>
            <a:off x="5932951" y="1550083"/>
            <a:ext cx="648072" cy="338554"/>
          </a:xfrm>
          <a:prstGeom prst="rect">
            <a:avLst/>
          </a:prstGeom>
          <a:noFill/>
        </p:spPr>
        <p:txBody>
          <a:bodyPr wrap="square" rtlCol="0">
            <a:spAutoFit/>
          </a:bodyPr>
          <a:lstStyle/>
          <a:p>
            <a:r>
              <a:rPr kumimoji="1" lang="en-US" altLang="zh-CN" sz="1600" dirty="0">
                <a:solidFill>
                  <a:schemeClr val="accent1"/>
                </a:solidFill>
                <a:latin typeface="DengXian" charset="0"/>
                <a:ea typeface="DengXian" charset="0"/>
                <a:cs typeface="DengXian" charset="0"/>
              </a:rPr>
              <a:t>45.1%</a:t>
            </a:r>
            <a:endParaRPr kumimoji="1" lang="zh-CN" altLang="en-US" sz="1600" dirty="0">
              <a:solidFill>
                <a:schemeClr val="accent1"/>
              </a:solidFill>
              <a:latin typeface="DengXian" charset="0"/>
              <a:ea typeface="DengXian" charset="0"/>
              <a:cs typeface="DengXian" charset="0"/>
            </a:endParaRPr>
          </a:p>
        </p:txBody>
      </p:sp>
      <p:sp>
        <p:nvSpPr>
          <p:cNvPr id="7" name="文本框 6"/>
          <p:cNvSpPr txBox="1"/>
          <p:nvPr/>
        </p:nvSpPr>
        <p:spPr>
          <a:xfrm>
            <a:off x="4290224" y="1981468"/>
            <a:ext cx="648072" cy="338554"/>
          </a:xfrm>
          <a:prstGeom prst="rect">
            <a:avLst/>
          </a:prstGeom>
          <a:noFill/>
        </p:spPr>
        <p:txBody>
          <a:bodyPr wrap="square" rtlCol="0">
            <a:spAutoFit/>
          </a:bodyPr>
          <a:lstStyle/>
          <a:p>
            <a:r>
              <a:rPr kumimoji="1" lang="en-US" altLang="zh-CN" sz="1600" dirty="0">
                <a:solidFill>
                  <a:schemeClr val="accent1"/>
                </a:solidFill>
                <a:latin typeface="DengXian" charset="0"/>
                <a:ea typeface="DengXian" charset="0"/>
                <a:cs typeface="DengXian" charset="0"/>
              </a:rPr>
              <a:t>22.2%</a:t>
            </a:r>
            <a:endParaRPr kumimoji="1" lang="zh-CN" altLang="en-US" sz="1600" dirty="0">
              <a:solidFill>
                <a:schemeClr val="accent1"/>
              </a:solidFill>
              <a:latin typeface="DengXian" charset="0"/>
              <a:ea typeface="DengXian" charset="0"/>
              <a:cs typeface="DengXian" charset="0"/>
            </a:endParaRPr>
          </a:p>
        </p:txBody>
      </p:sp>
    </p:spTree>
    <p:extLst>
      <p:ext uri="{BB962C8B-B14F-4D97-AF65-F5344CB8AC3E}">
        <p14:creationId xmlns:p14="http://schemas.microsoft.com/office/powerpoint/2010/main" val="40127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id="{85B1D284-D5D3-E84D-BD28-707B0D140669}" vid="{EAB3F4BA-066D-9146-B9C6-197746E0B32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 for CSE</Template>
  <TotalTime>7909</TotalTime>
  <Words>3573</Words>
  <Application>Microsoft Macintosh PowerPoint</Application>
  <PresentationFormat>全屏显示(16:10)</PresentationFormat>
  <Paragraphs>790</Paragraphs>
  <Slides>58</Slides>
  <Notes>35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58</vt:i4>
      </vt:variant>
    </vt:vector>
  </HeadingPairs>
  <TitlesOfParts>
    <vt:vector size="72" baseType="lpstr">
      <vt:lpstr>等线</vt:lpstr>
      <vt:lpstr>等线</vt:lpstr>
      <vt:lpstr>思源黑体 CN Light</vt:lpstr>
      <vt:lpstr>微软雅黑</vt:lpstr>
      <vt:lpstr>Arial</vt:lpstr>
      <vt:lpstr>Arial Narrow</vt:lpstr>
      <vt:lpstr>Calibri</vt:lpstr>
      <vt:lpstr>Calibri Light</vt:lpstr>
      <vt:lpstr>Cambria</vt:lpstr>
      <vt:lpstr>Century Gothic</vt:lpstr>
      <vt:lpstr>Courier</vt:lpstr>
      <vt:lpstr>Courier New</vt:lpstr>
      <vt:lpstr>Source Sans Pro</vt:lpstr>
      <vt:lpstr>Office 主题​​</vt:lpstr>
      <vt:lpstr>Enclave and TEE</vt:lpstr>
      <vt:lpstr>Is Hypervisor Secure?</vt:lpstr>
      <vt:lpstr>Hypervisor is Getting Bigger</vt:lpstr>
      <vt:lpstr>Hypervisor is Getting Bigger</vt:lpstr>
      <vt:lpstr>Hypervisors have Bugs</vt:lpstr>
      <vt:lpstr>Analyze 201 of Xen's Vulnerabilities (XSA)</vt:lpstr>
      <vt:lpstr>3 Dimensions to Categorize (144 Hypervisor bugs)</vt:lpstr>
      <vt:lpstr>1. Xen Components with Bugs</vt:lpstr>
      <vt:lpstr>2. The Types of Key Step of Attack</vt:lpstr>
      <vt:lpstr>3. The Consequences of Attack</vt:lpstr>
      <vt:lpstr>Observations</vt:lpstr>
      <vt:lpstr>Nested Virtualization</vt:lpstr>
      <vt:lpstr>Goal of CloudVisor</vt:lpstr>
      <vt:lpstr>Virtualization Preliminary: VT-x</vt:lpstr>
      <vt:lpstr>Interposition with CloudVisor</vt:lpstr>
      <vt:lpstr>VM Memory Isolation</vt:lpstr>
      <vt:lpstr>Architecture (logically) of CloudVisor</vt:lpstr>
      <vt:lpstr>Nexen: Deconstructing Xen</vt:lpstr>
      <vt:lpstr>Xen Slice</vt:lpstr>
      <vt:lpstr>Shared Service</vt:lpstr>
      <vt:lpstr>Security Monitor: Controls the MMU</vt:lpstr>
      <vt:lpstr>Security Evaluation on 144 XSAs</vt:lpstr>
      <vt:lpstr>Case Study: XSA-108</vt:lpstr>
      <vt:lpstr>Enclave and TEE</vt:lpstr>
      <vt:lpstr>ARM TrustZone: TEE on Mobile Devices</vt:lpstr>
      <vt:lpstr>ARM TrustZone</vt:lpstr>
      <vt:lpstr>History of Memory Encryption</vt:lpstr>
      <vt:lpstr>Counter-Mode Encryption</vt:lpstr>
      <vt:lpstr>Counter-Mode Encryption Problems</vt:lpstr>
      <vt:lpstr> Address Independent Seed Encryption</vt:lpstr>
      <vt:lpstr>Memory Integrity Verification </vt:lpstr>
      <vt:lpstr>Data Privacy: AISE [Rogers, Micro'07]</vt:lpstr>
      <vt:lpstr>Merkel Tree for Data Integrity</vt:lpstr>
      <vt:lpstr>Bonsai Merkle Trees </vt:lpstr>
      <vt:lpstr>PowerPoint 演示文稿</vt:lpstr>
      <vt:lpstr>SGX : Isolated Execution</vt:lpstr>
      <vt:lpstr>SGX : Remote Attestation</vt:lpstr>
      <vt:lpstr>SGX Execution Flow</vt:lpstr>
      <vt:lpstr>Software Architectures of SGX</vt:lpstr>
      <vt:lpstr>Still A Long Way to Go...</vt:lpstr>
      <vt:lpstr>More and More TEE Vulnerabilities</vt:lpstr>
      <vt:lpstr>CVE Example: The Boomerang Attack</vt:lpstr>
      <vt:lpstr>How to Induce Errors</vt:lpstr>
      <vt:lpstr>How to Induce Errors</vt:lpstr>
      <vt:lpstr>PowerPoint 演示文稿</vt:lpstr>
      <vt:lpstr>PowerPoint 演示文稿</vt:lpstr>
      <vt:lpstr>PowerPoint 演示文稿</vt:lpstr>
      <vt:lpstr>Number of Disturbance Errors</vt:lpstr>
      <vt:lpstr>Meltdown</vt:lpstr>
      <vt:lpstr>Meltdown</vt:lpstr>
      <vt:lpstr>Meltdown</vt:lpstr>
      <vt:lpstr>Meltdown</vt:lpstr>
      <vt:lpstr>Meltdown</vt:lpstr>
      <vt:lpstr>Meltdown</vt:lpstr>
      <vt:lpstr>Meltdown</vt:lpstr>
      <vt:lpstr>Existing Solution</vt:lpstr>
      <vt:lpstr>SGX's Vulnerabilities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Xia Yubin</dc:creator>
  <cp:lastModifiedBy>Yubin Xia</cp:lastModifiedBy>
  <cp:revision>160</cp:revision>
  <cp:lastPrinted>2016-06-13T07:55:34Z</cp:lastPrinted>
  <dcterms:created xsi:type="dcterms:W3CDTF">2017-05-12T06:55:38Z</dcterms:created>
  <dcterms:modified xsi:type="dcterms:W3CDTF">2019-12-26T01:38:24Z</dcterms:modified>
</cp:coreProperties>
</file>